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5143500" type="screen16x9"/>
  <p:notesSz cx="6858000" cy="9144000"/>
  <p:defaultTextStyle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6"/>
  </p:normalViewPr>
  <p:slideViewPr>
    <p:cSldViewPr snapToGrid="0">
      <p:cViewPr varScale="1">
        <p:scale>
          <a:sx n="141" d="100"/>
          <a:sy n="141" d="100"/>
        </p:scale>
        <p:origin x="7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CA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2F87-4BA4-8C82-B6E0A6D6BF9D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2F87-4BA4-8C82-B6E0A6D6BF9D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2F87-4BA4-8C82-B6E0A6D6BF9D}"/>
              </c:ext>
            </c:extLst>
          </c:dPt>
          <c:cat>
            <c:strRef>
              <c:f>Sheet1!$A$2:$A$4</c:f>
              <c:strCache>
                <c:ptCount val="3"/>
                <c:pt idx="0">
                  <c:v>4e année</c:v>
                </c:pt>
                <c:pt idx="1">
                  <c:v>5e année</c:v>
                </c:pt>
                <c:pt idx="2">
                  <c:v>6e année</c:v>
                </c:pt>
              </c:strCache>
            </c:strRef>
          </c:cat>
          <c:val>
            <c:numRef>
              <c:f>Sheet1!$B$2:$B$4</c:f>
              <c:numCache>
                <c:formatCode>0.00%</c:formatCode>
                <c:ptCount val="3"/>
                <c:pt idx="0">
                  <c:v>0.40849999999999997</c:v>
                </c:pt>
                <c:pt idx="1">
                  <c:v>0.33100000000000002</c:v>
                </c:pt>
                <c:pt idx="2">
                  <c:v>0.2606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7-4BA4-8C82-B6E0A6D6BF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CA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5F11-44AF-BAC2-6A71030B4EC8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5F11-44AF-BAC2-6A71030B4EC8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5F11-44AF-BAC2-6A71030B4EC8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5F11-44AF-BAC2-6A71030B4EC8}"/>
              </c:ext>
            </c:extLst>
          </c:dPt>
          <c:cat>
            <c:strRef>
              <c:f>Sheet1!$A$2:$A$5</c:f>
              <c:strCache>
                <c:ptCount val="4"/>
                <c:pt idx="0">
                  <c:v>Le français</c:v>
                </c:pt>
                <c:pt idx="1">
                  <c:v>L'anglais</c:v>
                </c:pt>
                <c:pt idx="2">
                  <c:v>Le français et une autre langue</c:v>
                </c:pt>
                <c:pt idx="3">
                  <c:v>Une ou d'autres langues que l'anglais et le français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0.19719999999999999</c:v>
                </c:pt>
                <c:pt idx="1">
                  <c:v>0.44369999999999998</c:v>
                </c:pt>
                <c:pt idx="2">
                  <c:v>0.2394</c:v>
                </c:pt>
                <c:pt idx="3">
                  <c:v>0.1197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F11-44AF-BAC2-6A71030B4E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CA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D2BB-45C3-966D-64A7E8A2C6B6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D2BB-45C3-966D-64A7E8A2C6B6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D2BB-45C3-966D-64A7E8A2C6B6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D2BB-45C3-966D-64A7E8A2C6B6}"/>
              </c:ext>
            </c:extLst>
          </c:dPt>
          <c:cat>
            <c:strRef>
              <c:f>Sheet1!$A$2:$A$5</c:f>
              <c:strCache>
                <c:ptCount val="4"/>
                <c:pt idx="0">
                  <c:v>Famille francophone</c:v>
                </c:pt>
                <c:pt idx="1">
                  <c:v>Famille exogame (1 parent francophone et 1 parent non francophone)</c:v>
                </c:pt>
                <c:pt idx="2">
                  <c:v>Famille dont le français est une langue seconde pour mes 2 parents</c:v>
                </c:pt>
                <c:pt idx="3">
                  <c:v>Famille anglophone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0.2465</c:v>
                </c:pt>
                <c:pt idx="1">
                  <c:v>0.44369999999999998</c:v>
                </c:pt>
                <c:pt idx="2">
                  <c:v>0.22539999999999999</c:v>
                </c:pt>
                <c:pt idx="3">
                  <c:v>8.4500000000000006E-2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2BB-45C3-966D-64A7E8A2C6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CA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Tout à fait d'accord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Je suis satisfait(e) de la qualité générale de l'enseignement que je reçois à l'école.</c:v>
                </c:pt>
                <c:pt idx="1">
                  <c:v>À l'école, je peux demander de l'aide quand je me sens malade, quand je suis blessé(e) ou quand j'ai besoin de parler de mes émotions.</c:v>
                </c:pt>
                <c:pt idx="2">
                  <c:v>Quand j'ai besoin d'aide, les adultes de mon école sont là pour moi.</c:v>
                </c:pt>
                <c:pt idx="3">
                  <c:v>Je participe activement à mon apprentissage.</c:v>
                </c:pt>
                <c:pt idx="4">
                  <c:v>À mon école, je peux choisir des projets et des activités qui m'intéressent.</c:v>
                </c:pt>
                <c:pt idx="5">
                  <c:v>À mon école, il y a des activités organisées en lien avec l'éducation pour la réconciliation (Premières Nations, Métis et Inuits).</c:v>
                </c:pt>
              </c:strCache>
            </c:strRef>
          </c:cat>
          <c:val>
            <c:numRef>
              <c:f>Sheet1!$B$2:$B$7</c:f>
              <c:numCache>
                <c:formatCode>0.00%</c:formatCode>
                <c:ptCount val="6"/>
                <c:pt idx="0">
                  <c:v>0.4929</c:v>
                </c:pt>
                <c:pt idx="1">
                  <c:v>0.52139999999999997</c:v>
                </c:pt>
                <c:pt idx="2">
                  <c:v>0.63570000000000004</c:v>
                </c:pt>
                <c:pt idx="3">
                  <c:v>0.39290000000000003</c:v>
                </c:pt>
                <c:pt idx="4">
                  <c:v>0.48570000000000002</c:v>
                </c:pt>
                <c:pt idx="5">
                  <c:v>0.62139999999999995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BD-4E77-A85F-0BE70AE904A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D'accord</c:v>
                </c:pt>
              </c:strCache>
            </c:strRef>
          </c:tx>
          <c:spPr>
            <a:solidFill>
              <a:srgbClr val="507CB6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Je suis satisfait(e) de la qualité générale de l'enseignement que je reçois à l'école.</c:v>
                </c:pt>
                <c:pt idx="1">
                  <c:v>À l'école, je peux demander de l'aide quand je me sens malade, quand je suis blessé(e) ou quand j'ai besoin de parler de mes émotions.</c:v>
                </c:pt>
                <c:pt idx="2">
                  <c:v>Quand j'ai besoin d'aide, les adultes de mon école sont là pour moi.</c:v>
                </c:pt>
                <c:pt idx="3">
                  <c:v>Je participe activement à mon apprentissage.</c:v>
                </c:pt>
                <c:pt idx="4">
                  <c:v>À mon école, je peux choisir des projets et des activités qui m'intéressent.</c:v>
                </c:pt>
                <c:pt idx="5">
                  <c:v>À mon école, il y a des activités organisées en lien avec l'éducation pour la réconciliation (Premières Nations, Métis et Inuits).</c:v>
                </c:pt>
              </c:strCache>
            </c:strRef>
          </c:cat>
          <c:val>
            <c:numRef>
              <c:f>Sheet1!$C$2:$C$7</c:f>
              <c:numCache>
                <c:formatCode>0.00%</c:formatCode>
                <c:ptCount val="6"/>
                <c:pt idx="0">
                  <c:v>0.4143</c:v>
                </c:pt>
                <c:pt idx="1">
                  <c:v>0.3</c:v>
                </c:pt>
                <c:pt idx="2">
                  <c:v>0.2571</c:v>
                </c:pt>
                <c:pt idx="3">
                  <c:v>0.4214</c:v>
                </c:pt>
                <c:pt idx="4">
                  <c:v>0.23569999999999999</c:v>
                </c:pt>
                <c:pt idx="5">
                  <c:v>0.17860000000000001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BD-4E77-A85F-0BE70AE904A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Plus ou moins d'accord</c:v>
                </c:pt>
              </c:strCache>
            </c:strRef>
          </c:tx>
          <c:spPr>
            <a:solidFill>
              <a:srgbClr val="F9BE00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Je suis satisfait(e) de la qualité générale de l'enseignement que je reçois à l'école.</c:v>
                </c:pt>
                <c:pt idx="1">
                  <c:v>À l'école, je peux demander de l'aide quand je me sens malade, quand je suis blessé(e) ou quand j'ai besoin de parler de mes émotions.</c:v>
                </c:pt>
                <c:pt idx="2">
                  <c:v>Quand j'ai besoin d'aide, les adultes de mon école sont là pour moi.</c:v>
                </c:pt>
                <c:pt idx="3">
                  <c:v>Je participe activement à mon apprentissage.</c:v>
                </c:pt>
                <c:pt idx="4">
                  <c:v>À mon école, je peux choisir des projets et des activités qui m'intéressent.</c:v>
                </c:pt>
                <c:pt idx="5">
                  <c:v>À mon école, il y a des activités organisées en lien avec l'éducation pour la réconciliation (Premières Nations, Métis et Inuits).</c:v>
                </c:pt>
              </c:strCache>
            </c:strRef>
          </c:cat>
          <c:val>
            <c:numRef>
              <c:f>Sheet1!$D$2:$D$7</c:f>
              <c:numCache>
                <c:formatCode>0.00%</c:formatCode>
                <c:ptCount val="6"/>
                <c:pt idx="0">
                  <c:v>8.5699999999999998E-2</c:v>
                </c:pt>
                <c:pt idx="1">
                  <c:v>0.12859999999999999</c:v>
                </c:pt>
                <c:pt idx="2">
                  <c:v>7.8600000000000003E-2</c:v>
                </c:pt>
                <c:pt idx="3">
                  <c:v>0.1143</c:v>
                </c:pt>
                <c:pt idx="4">
                  <c:v>0.21429999999999999</c:v>
                </c:pt>
                <c:pt idx="5">
                  <c:v>0.12859999999999999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4BD-4E77-A85F-0BE70AE904A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En désaccord</c:v>
                </c:pt>
              </c:strCache>
            </c:strRef>
          </c:tx>
          <c:spPr>
            <a:solidFill>
              <a:srgbClr val="6BC8CD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Je suis satisfait(e) de la qualité générale de l'enseignement que je reçois à l'école.</c:v>
                </c:pt>
                <c:pt idx="1">
                  <c:v>À l'école, je peux demander de l'aide quand je me sens malade, quand je suis blessé(e) ou quand j'ai besoin de parler de mes émotions.</c:v>
                </c:pt>
                <c:pt idx="2">
                  <c:v>Quand j'ai besoin d'aide, les adultes de mon école sont là pour moi.</c:v>
                </c:pt>
                <c:pt idx="3">
                  <c:v>Je participe activement à mon apprentissage.</c:v>
                </c:pt>
                <c:pt idx="4">
                  <c:v>À mon école, je peux choisir des projets et des activités qui m'intéressent.</c:v>
                </c:pt>
                <c:pt idx="5">
                  <c:v>À mon école, il y a des activités organisées en lien avec l'éducation pour la réconciliation (Premières Nations, Métis et Inuits).</c:v>
                </c:pt>
              </c:strCache>
            </c:strRef>
          </c:cat>
          <c:val>
            <c:numRef>
              <c:f>Sheet1!$E$2:$E$7</c:f>
              <c:numCache>
                <c:formatCode>0.00%</c:formatCode>
                <c:ptCount val="6"/>
                <c:pt idx="0">
                  <c:v>7.1000000000000004E-3</c:v>
                </c:pt>
                <c:pt idx="1">
                  <c:v>0</c:v>
                </c:pt>
                <c:pt idx="2">
                  <c:v>7.1000000000000004E-3</c:v>
                </c:pt>
                <c:pt idx="3">
                  <c:v>2.1399999999999999E-2</c:v>
                </c:pt>
                <c:pt idx="4">
                  <c:v>3.5700000000000003E-2</c:v>
                </c:pt>
                <c:pt idx="5">
                  <c:v>1.43E-2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4BD-4E77-A85F-0BE70AE904A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Sans opinion ou N/A</c:v>
                </c:pt>
              </c:strCache>
            </c:strRef>
          </c:tx>
          <c:spPr>
            <a:solidFill>
              <a:srgbClr val="FF8B4F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Je suis satisfait(e) de la qualité générale de l'enseignement que je reçois à l'école.</c:v>
                </c:pt>
                <c:pt idx="1">
                  <c:v>À l'école, je peux demander de l'aide quand je me sens malade, quand je suis blessé(e) ou quand j'ai besoin de parler de mes émotions.</c:v>
                </c:pt>
                <c:pt idx="2">
                  <c:v>Quand j'ai besoin d'aide, les adultes de mon école sont là pour moi.</c:v>
                </c:pt>
                <c:pt idx="3">
                  <c:v>Je participe activement à mon apprentissage.</c:v>
                </c:pt>
                <c:pt idx="4">
                  <c:v>À mon école, je peux choisir des projets et des activités qui m'intéressent.</c:v>
                </c:pt>
                <c:pt idx="5">
                  <c:v>À mon école, il y a des activités organisées en lien avec l'éducation pour la réconciliation (Premières Nations, Métis et Inuits).</c:v>
                </c:pt>
              </c:strCache>
            </c:strRef>
          </c:cat>
          <c:val>
            <c:numRef>
              <c:f>Sheet1!$F$2:$F$7</c:f>
              <c:numCache>
                <c:formatCode>0.00%</c:formatCode>
                <c:ptCount val="6"/>
                <c:pt idx="0">
                  <c:v>0</c:v>
                </c:pt>
                <c:pt idx="1">
                  <c:v>0.05</c:v>
                </c:pt>
                <c:pt idx="2">
                  <c:v>2.1399999999999999E-2</c:v>
                </c:pt>
                <c:pt idx="3">
                  <c:v>0.05</c:v>
                </c:pt>
                <c:pt idx="4">
                  <c:v>2.86E-2</c:v>
                </c:pt>
                <c:pt idx="5">
                  <c:v>5.7099999999999998E-2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4BD-4E77-A85F-0BE70AE904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legend>
      <c:legendPos val="b"/>
      <c:overlay val="0"/>
      <c:txPr>
        <a:bodyPr/>
        <a:lstStyle/>
        <a:p>
          <a:pPr>
            <a:defRPr sz="1200" b="0">
              <a:solidFill>
                <a:srgbClr val="7F7F7F"/>
              </a:solidFill>
            </a:defRPr>
          </a:pPr>
          <a:endParaRPr lang="en-US"/>
        </a:p>
      </c:txPr>
    </c:legend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CA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Tout à fait d'accord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Je suis satisfait(e) de la variété d'activités culturelles francophones offertes par l'école.</c:v>
                </c:pt>
                <c:pt idx="1">
                  <c:v>À l'école, je développe mon sentiment d'appartenance à la francophonie.</c:v>
                </c:pt>
                <c:pt idx="2">
                  <c:v>Je suis informé(e) du fait que je peux faire partie du conseil des élèves pour l'école et participer à l'organisation d'activités.</c:v>
                </c:pt>
                <c:pt idx="3">
                  <c:v>À mon école, on m'offre des possibilités d'exercer mon leadership en participant ou en organisant des activités pour la communauté scolaire.</c:v>
                </c:pt>
                <c:pt idx="4">
                  <c:v>Pour le moment, j'ai l'intention de poursuivre mes études au secondaire dans une école du FrancoSud.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0.46429999999999999</c:v>
                </c:pt>
                <c:pt idx="1">
                  <c:v>0.46429999999999999</c:v>
                </c:pt>
                <c:pt idx="2">
                  <c:v>0.55000000000000004</c:v>
                </c:pt>
                <c:pt idx="3">
                  <c:v>0.39290000000000003</c:v>
                </c:pt>
                <c:pt idx="4">
                  <c:v>0.37859999999999999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6B-48F9-8AA1-D4254C015E4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D'accord</c:v>
                </c:pt>
              </c:strCache>
            </c:strRef>
          </c:tx>
          <c:spPr>
            <a:solidFill>
              <a:srgbClr val="507CB6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Je suis satisfait(e) de la variété d'activités culturelles francophones offertes par l'école.</c:v>
                </c:pt>
                <c:pt idx="1">
                  <c:v>À l'école, je développe mon sentiment d'appartenance à la francophonie.</c:v>
                </c:pt>
                <c:pt idx="2">
                  <c:v>Je suis informé(e) du fait que je peux faire partie du conseil des élèves pour l'école et participer à l'organisation d'activités.</c:v>
                </c:pt>
                <c:pt idx="3">
                  <c:v>À mon école, on m'offre des possibilités d'exercer mon leadership en participant ou en organisant des activités pour la communauté scolaire.</c:v>
                </c:pt>
                <c:pt idx="4">
                  <c:v>Pour le moment, j'ai l'intention de poursuivre mes études au secondaire dans une école du FrancoSud.</c:v>
                </c:pt>
              </c:strCache>
            </c:strRef>
          </c:cat>
          <c:val>
            <c:numRef>
              <c:f>Sheet1!$C$2:$C$6</c:f>
              <c:numCache>
                <c:formatCode>0.00%</c:formatCode>
                <c:ptCount val="5"/>
                <c:pt idx="0">
                  <c:v>0.38569999999999999</c:v>
                </c:pt>
                <c:pt idx="1">
                  <c:v>0.3286</c:v>
                </c:pt>
                <c:pt idx="2">
                  <c:v>0.2571</c:v>
                </c:pt>
                <c:pt idx="3">
                  <c:v>0.2429</c:v>
                </c:pt>
                <c:pt idx="4">
                  <c:v>0.1643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6B-48F9-8AA1-D4254C015E4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Plus ou moins d'accord</c:v>
                </c:pt>
              </c:strCache>
            </c:strRef>
          </c:tx>
          <c:spPr>
            <a:solidFill>
              <a:srgbClr val="F9BE0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Je suis satisfait(e) de la variété d'activités culturelles francophones offertes par l'école.</c:v>
                </c:pt>
                <c:pt idx="1">
                  <c:v>À l'école, je développe mon sentiment d'appartenance à la francophonie.</c:v>
                </c:pt>
                <c:pt idx="2">
                  <c:v>Je suis informé(e) du fait que je peux faire partie du conseil des élèves pour l'école et participer à l'organisation d'activités.</c:v>
                </c:pt>
                <c:pt idx="3">
                  <c:v>À mon école, on m'offre des possibilités d'exercer mon leadership en participant ou en organisant des activités pour la communauté scolaire.</c:v>
                </c:pt>
                <c:pt idx="4">
                  <c:v>Pour le moment, j'ai l'intention de poursuivre mes études au secondaire dans une école du FrancoSud.</c:v>
                </c:pt>
              </c:strCache>
            </c:strRef>
          </c:cat>
          <c:val>
            <c:numRef>
              <c:f>Sheet1!$D$2:$D$6</c:f>
              <c:numCache>
                <c:formatCode>0.00%</c:formatCode>
                <c:ptCount val="5"/>
                <c:pt idx="0">
                  <c:v>0.12859999999999999</c:v>
                </c:pt>
                <c:pt idx="1">
                  <c:v>0.1429</c:v>
                </c:pt>
                <c:pt idx="2">
                  <c:v>0.15</c:v>
                </c:pt>
                <c:pt idx="3">
                  <c:v>0.2</c:v>
                </c:pt>
                <c:pt idx="4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66B-48F9-8AA1-D4254C015E4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En désaccord</c:v>
                </c:pt>
              </c:strCache>
            </c:strRef>
          </c:tx>
          <c:spPr>
            <a:solidFill>
              <a:srgbClr val="6BC8CD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Je suis satisfait(e) de la variété d'activités culturelles francophones offertes par l'école.</c:v>
                </c:pt>
                <c:pt idx="1">
                  <c:v>À l'école, je développe mon sentiment d'appartenance à la francophonie.</c:v>
                </c:pt>
                <c:pt idx="2">
                  <c:v>Je suis informé(e) du fait que je peux faire partie du conseil des élèves pour l'école et participer à l'organisation d'activités.</c:v>
                </c:pt>
                <c:pt idx="3">
                  <c:v>À mon école, on m'offre des possibilités d'exercer mon leadership en participant ou en organisant des activités pour la communauté scolaire.</c:v>
                </c:pt>
                <c:pt idx="4">
                  <c:v>Pour le moment, j'ai l'intention de poursuivre mes études au secondaire dans une école du FrancoSud.</c:v>
                </c:pt>
              </c:strCache>
            </c:strRef>
          </c:cat>
          <c:val>
            <c:numRef>
              <c:f>Sheet1!$E$2:$E$6</c:f>
              <c:numCache>
                <c:formatCode>0.00%</c:formatCode>
                <c:ptCount val="5"/>
                <c:pt idx="0">
                  <c:v>7.1000000000000004E-3</c:v>
                </c:pt>
                <c:pt idx="1">
                  <c:v>7.1000000000000004E-3</c:v>
                </c:pt>
                <c:pt idx="2">
                  <c:v>1.43E-2</c:v>
                </c:pt>
                <c:pt idx="3">
                  <c:v>2.86E-2</c:v>
                </c:pt>
                <c:pt idx="4">
                  <c:v>0.15709999999999999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66B-48F9-8AA1-D4254C015E4F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Sans opinion ou N/A</c:v>
                </c:pt>
              </c:strCache>
            </c:strRef>
          </c:tx>
          <c:spPr>
            <a:solidFill>
              <a:srgbClr val="FF8B4F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Je suis satisfait(e) de la variété d'activités culturelles francophones offertes par l'école.</c:v>
                </c:pt>
                <c:pt idx="1">
                  <c:v>À l'école, je développe mon sentiment d'appartenance à la francophonie.</c:v>
                </c:pt>
                <c:pt idx="2">
                  <c:v>Je suis informé(e) du fait que je peux faire partie du conseil des élèves pour l'école et participer à l'organisation d'activités.</c:v>
                </c:pt>
                <c:pt idx="3">
                  <c:v>À mon école, on m'offre des possibilités d'exercer mon leadership en participant ou en organisant des activités pour la communauté scolaire.</c:v>
                </c:pt>
                <c:pt idx="4">
                  <c:v>Pour le moment, j'ai l'intention de poursuivre mes études au secondaire dans une école du FrancoSud.</c:v>
                </c:pt>
              </c:strCache>
            </c:strRef>
          </c:cat>
          <c:val>
            <c:numRef>
              <c:f>Sheet1!$F$2:$F$6</c:f>
              <c:numCache>
                <c:formatCode>0.00%</c:formatCode>
                <c:ptCount val="5"/>
                <c:pt idx="0">
                  <c:v>1.43E-2</c:v>
                </c:pt>
                <c:pt idx="1">
                  <c:v>5.7099999999999998E-2</c:v>
                </c:pt>
                <c:pt idx="2">
                  <c:v>2.86E-2</c:v>
                </c:pt>
                <c:pt idx="3">
                  <c:v>0.13569999999999999</c:v>
                </c:pt>
                <c:pt idx="4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66B-48F9-8AA1-D4254C015E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legend>
      <c:legendPos val="b"/>
      <c:overlay val="0"/>
      <c:txPr>
        <a:bodyPr/>
        <a:lstStyle/>
        <a:p>
          <a:pPr>
            <a:defRPr sz="1200" b="0">
              <a:solidFill>
                <a:srgbClr val="7F7F7F"/>
              </a:solidFill>
            </a:defRPr>
          </a:pPr>
          <a:endParaRPr lang="en-US"/>
        </a:p>
      </c:txPr>
    </c:legend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CA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Tout à fait d'accord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cat>
            <c:strRef>
              <c:f>Sheet1!$A$2:$A$3</c:f>
              <c:strCache>
                <c:ptCount val="2"/>
                <c:pt idx="0">
                  <c:v>Je participe à des activités scolaires et communautaires (sorties sportives et culturelles, spectacles, journées thématiques, concours, etc.)</c:v>
                </c:pt>
                <c:pt idx="1">
                  <c:v>Je participe aux activités en lien avec le bénévolat, l'entreprenariat, l'environnement, les sports, la diversité culturelle, le bien-être, la santé mentale, etc.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0.64290000000000003</c:v>
                </c:pt>
                <c:pt idx="1">
                  <c:v>0.46429999999999999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FC-402B-89E3-7B780356E0E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D'accord</c:v>
                </c:pt>
              </c:strCache>
            </c:strRef>
          </c:tx>
          <c:spPr>
            <a:solidFill>
              <a:srgbClr val="507CB6"/>
            </a:solidFill>
          </c:spPr>
          <c:invertIfNegative val="0"/>
          <c:cat>
            <c:strRef>
              <c:f>Sheet1!$A$2:$A$3</c:f>
              <c:strCache>
                <c:ptCount val="2"/>
                <c:pt idx="0">
                  <c:v>Je participe à des activités scolaires et communautaires (sorties sportives et culturelles, spectacles, journées thématiques, concours, etc.)</c:v>
                </c:pt>
                <c:pt idx="1">
                  <c:v>Je participe aux activités en lien avec le bénévolat, l'entreprenariat, l'environnement, les sports, la diversité culturelle, le bien-être, la santé mentale, etc.</c:v>
                </c:pt>
              </c:strCache>
            </c:strRef>
          </c:cat>
          <c:val>
            <c:numRef>
              <c:f>Sheet1!$C$2:$C$3</c:f>
              <c:numCache>
                <c:formatCode>0.00%</c:formatCode>
                <c:ptCount val="2"/>
                <c:pt idx="0">
                  <c:v>0.23569999999999999</c:v>
                </c:pt>
                <c:pt idx="1">
                  <c:v>0.26429999999999998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FC-402B-89E3-7B780356E0E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Plus ou moins d'accord</c:v>
                </c:pt>
              </c:strCache>
            </c:strRef>
          </c:tx>
          <c:spPr>
            <a:solidFill>
              <a:srgbClr val="F9BE00"/>
            </a:solidFill>
          </c:spPr>
          <c:invertIfNegative val="0"/>
          <c:cat>
            <c:strRef>
              <c:f>Sheet1!$A$2:$A$3</c:f>
              <c:strCache>
                <c:ptCount val="2"/>
                <c:pt idx="0">
                  <c:v>Je participe à des activités scolaires et communautaires (sorties sportives et culturelles, spectacles, journées thématiques, concours, etc.)</c:v>
                </c:pt>
                <c:pt idx="1">
                  <c:v>Je participe aux activités en lien avec le bénévolat, l'entreprenariat, l'environnement, les sports, la diversité culturelle, le bien-être, la santé mentale, etc.</c:v>
                </c:pt>
              </c:strCache>
            </c:strRef>
          </c:cat>
          <c:val>
            <c:numRef>
              <c:f>Sheet1!$D$2:$D$3</c:f>
              <c:numCache>
                <c:formatCode>0.00%</c:formatCode>
                <c:ptCount val="2"/>
                <c:pt idx="0">
                  <c:v>0.1071</c:v>
                </c:pt>
                <c:pt idx="1">
                  <c:v>0.1857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EFC-402B-89E3-7B780356E0E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En désaccord</c:v>
                </c:pt>
              </c:strCache>
            </c:strRef>
          </c:tx>
          <c:spPr>
            <a:solidFill>
              <a:srgbClr val="6BC8CD"/>
            </a:solidFill>
          </c:spPr>
          <c:invertIfNegative val="0"/>
          <c:cat>
            <c:strRef>
              <c:f>Sheet1!$A$2:$A$3</c:f>
              <c:strCache>
                <c:ptCount val="2"/>
                <c:pt idx="0">
                  <c:v>Je participe à des activités scolaires et communautaires (sorties sportives et culturelles, spectacles, journées thématiques, concours, etc.)</c:v>
                </c:pt>
                <c:pt idx="1">
                  <c:v>Je participe aux activités en lien avec le bénévolat, l'entreprenariat, l'environnement, les sports, la diversité culturelle, le bien-être, la santé mentale, etc.</c:v>
                </c:pt>
              </c:strCache>
            </c:strRef>
          </c:cat>
          <c:val>
            <c:numRef>
              <c:f>Sheet1!$E$2:$E$3</c:f>
              <c:numCache>
                <c:formatCode>0.00%</c:formatCode>
                <c:ptCount val="2"/>
                <c:pt idx="0">
                  <c:v>7.1000000000000004E-3</c:v>
                </c:pt>
                <c:pt idx="1">
                  <c:v>2.1399999999999999E-2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EFC-402B-89E3-7B780356E0E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Sans opinion ou N/A</c:v>
                </c:pt>
              </c:strCache>
            </c:strRef>
          </c:tx>
          <c:spPr>
            <a:solidFill>
              <a:srgbClr val="FF8B4F"/>
            </a:solidFill>
          </c:spPr>
          <c:invertIfNegative val="0"/>
          <c:cat>
            <c:strRef>
              <c:f>Sheet1!$A$2:$A$3</c:f>
              <c:strCache>
                <c:ptCount val="2"/>
                <c:pt idx="0">
                  <c:v>Je participe à des activités scolaires et communautaires (sorties sportives et culturelles, spectacles, journées thématiques, concours, etc.)</c:v>
                </c:pt>
                <c:pt idx="1">
                  <c:v>Je participe aux activités en lien avec le bénévolat, l'entreprenariat, l'environnement, les sports, la diversité culturelle, le bien-être, la santé mentale, etc.</c:v>
                </c:pt>
              </c:strCache>
            </c:strRef>
          </c:cat>
          <c:val>
            <c:numRef>
              <c:f>Sheet1!$F$2:$F$3</c:f>
              <c:numCache>
                <c:formatCode>0.00%</c:formatCode>
                <c:ptCount val="2"/>
                <c:pt idx="0">
                  <c:v>7.1000000000000004E-3</c:v>
                </c:pt>
                <c:pt idx="1">
                  <c:v>6.4299999999999996E-2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EFC-402B-89E3-7B780356E0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legend>
      <c:legendPos val="b"/>
      <c:overlay val="0"/>
      <c:txPr>
        <a:bodyPr/>
        <a:lstStyle/>
        <a:p>
          <a:pPr>
            <a:defRPr sz="1200" b="0">
              <a:solidFill>
                <a:srgbClr val="7F7F7F"/>
              </a:solidFill>
            </a:defRPr>
          </a:pPr>
          <a:endParaRPr lang="en-US"/>
        </a:p>
      </c:txPr>
    </c:legend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CA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Tout à fait d'accord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cat>
            <c:strRef>
              <c:f>Sheet1!$A$2:$A$8</c:f>
              <c:strCache>
                <c:ptCount val="7"/>
                <c:pt idx="0">
                  <c:v>Mon école est accueillante, bienveillante, respectueuse et sécuritaire.</c:v>
                </c:pt>
                <c:pt idx="1">
                  <c:v>À l'école, je développe le respect de soi et des autres.</c:v>
                </c:pt>
                <c:pt idx="2">
                  <c:v>Je connais et je respecte le code de vie de mon école.</c:v>
                </c:pt>
                <c:pt idx="3">
                  <c:v>Je me sens accueilli(e) et respecté(e) par les adultes de mon école.</c:v>
                </c:pt>
                <c:pt idx="4">
                  <c:v>Je me sens respecté(e) par les élèves de mon école.</c:v>
                </c:pt>
                <c:pt idx="5">
                  <c:v>Je me sens écouté(e) lorsque je suis impliqué(e) dans un incident disciplinaire.</c:v>
                </c:pt>
                <c:pt idx="6">
                  <c:v>Je développe les compétences nécessaires pour résoudre des problèmes et des conflits.</c:v>
                </c:pt>
              </c:strCache>
            </c:strRef>
          </c:cat>
          <c:val>
            <c:numRef>
              <c:f>Sheet1!$B$2:$B$8</c:f>
              <c:numCache>
                <c:formatCode>0.00%</c:formatCode>
                <c:ptCount val="7"/>
                <c:pt idx="0">
                  <c:v>0.65</c:v>
                </c:pt>
                <c:pt idx="1">
                  <c:v>0.55710000000000004</c:v>
                </c:pt>
                <c:pt idx="2">
                  <c:v>0.62860000000000005</c:v>
                </c:pt>
                <c:pt idx="3">
                  <c:v>0.59289999999999998</c:v>
                </c:pt>
                <c:pt idx="4">
                  <c:v>0.2429</c:v>
                </c:pt>
                <c:pt idx="5">
                  <c:v>0.47139999999999999</c:v>
                </c:pt>
                <c:pt idx="6">
                  <c:v>0.46429999999999999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A1-4686-B9E6-1A0DFB336C1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D'accord</c:v>
                </c:pt>
              </c:strCache>
            </c:strRef>
          </c:tx>
          <c:spPr>
            <a:solidFill>
              <a:srgbClr val="507CB6"/>
            </a:solidFill>
          </c:spPr>
          <c:invertIfNegative val="0"/>
          <c:cat>
            <c:strRef>
              <c:f>Sheet1!$A$2:$A$8</c:f>
              <c:strCache>
                <c:ptCount val="7"/>
                <c:pt idx="0">
                  <c:v>Mon école est accueillante, bienveillante, respectueuse et sécuritaire.</c:v>
                </c:pt>
                <c:pt idx="1">
                  <c:v>À l'école, je développe le respect de soi et des autres.</c:v>
                </c:pt>
                <c:pt idx="2">
                  <c:v>Je connais et je respecte le code de vie de mon école.</c:v>
                </c:pt>
                <c:pt idx="3">
                  <c:v>Je me sens accueilli(e) et respecté(e) par les adultes de mon école.</c:v>
                </c:pt>
                <c:pt idx="4">
                  <c:v>Je me sens respecté(e) par les élèves de mon école.</c:v>
                </c:pt>
                <c:pt idx="5">
                  <c:v>Je me sens écouté(e) lorsque je suis impliqué(e) dans un incident disciplinaire.</c:v>
                </c:pt>
                <c:pt idx="6">
                  <c:v>Je développe les compétences nécessaires pour résoudre des problèmes et des conflits.</c:v>
                </c:pt>
              </c:strCache>
            </c:strRef>
          </c:cat>
          <c:val>
            <c:numRef>
              <c:f>Sheet1!$C$2:$C$8</c:f>
              <c:numCache>
                <c:formatCode>0.00%</c:formatCode>
                <c:ptCount val="7"/>
                <c:pt idx="0">
                  <c:v>0.25</c:v>
                </c:pt>
                <c:pt idx="1">
                  <c:v>0.3</c:v>
                </c:pt>
                <c:pt idx="2">
                  <c:v>0.29289999999999999</c:v>
                </c:pt>
                <c:pt idx="3">
                  <c:v>0.26429999999999998</c:v>
                </c:pt>
                <c:pt idx="4">
                  <c:v>0.35</c:v>
                </c:pt>
                <c:pt idx="5">
                  <c:v>0.3286</c:v>
                </c:pt>
                <c:pt idx="6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A1-4686-B9E6-1A0DFB336C1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Plus ou moins d'accord</c:v>
                </c:pt>
              </c:strCache>
            </c:strRef>
          </c:tx>
          <c:spPr>
            <a:solidFill>
              <a:srgbClr val="F9BE00"/>
            </a:solidFill>
          </c:spPr>
          <c:invertIfNegative val="0"/>
          <c:cat>
            <c:strRef>
              <c:f>Sheet1!$A$2:$A$8</c:f>
              <c:strCache>
                <c:ptCount val="7"/>
                <c:pt idx="0">
                  <c:v>Mon école est accueillante, bienveillante, respectueuse et sécuritaire.</c:v>
                </c:pt>
                <c:pt idx="1">
                  <c:v>À l'école, je développe le respect de soi et des autres.</c:v>
                </c:pt>
                <c:pt idx="2">
                  <c:v>Je connais et je respecte le code de vie de mon école.</c:v>
                </c:pt>
                <c:pt idx="3">
                  <c:v>Je me sens accueilli(e) et respecté(e) par les adultes de mon école.</c:v>
                </c:pt>
                <c:pt idx="4">
                  <c:v>Je me sens respecté(e) par les élèves de mon école.</c:v>
                </c:pt>
                <c:pt idx="5">
                  <c:v>Je me sens écouté(e) lorsque je suis impliqué(e) dans un incident disciplinaire.</c:v>
                </c:pt>
                <c:pt idx="6">
                  <c:v>Je développe les compétences nécessaires pour résoudre des problèmes et des conflits.</c:v>
                </c:pt>
              </c:strCache>
            </c:strRef>
          </c:cat>
          <c:val>
            <c:numRef>
              <c:f>Sheet1!$D$2:$D$8</c:f>
              <c:numCache>
                <c:formatCode>0.00%</c:formatCode>
                <c:ptCount val="7"/>
                <c:pt idx="0">
                  <c:v>7.1400000000000005E-2</c:v>
                </c:pt>
                <c:pt idx="1">
                  <c:v>8.5699999999999998E-2</c:v>
                </c:pt>
                <c:pt idx="2">
                  <c:v>0.05</c:v>
                </c:pt>
                <c:pt idx="3">
                  <c:v>0.1</c:v>
                </c:pt>
                <c:pt idx="4">
                  <c:v>0.31430000000000002</c:v>
                </c:pt>
                <c:pt idx="5">
                  <c:v>0.12139999999999999</c:v>
                </c:pt>
                <c:pt idx="6">
                  <c:v>0.13569999999999999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DA1-4686-B9E6-1A0DFB336C1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En désaccord</c:v>
                </c:pt>
              </c:strCache>
            </c:strRef>
          </c:tx>
          <c:spPr>
            <a:solidFill>
              <a:srgbClr val="6BC8CD"/>
            </a:solidFill>
          </c:spPr>
          <c:invertIfNegative val="0"/>
          <c:cat>
            <c:strRef>
              <c:f>Sheet1!$A$2:$A$8</c:f>
              <c:strCache>
                <c:ptCount val="7"/>
                <c:pt idx="0">
                  <c:v>Mon école est accueillante, bienveillante, respectueuse et sécuritaire.</c:v>
                </c:pt>
                <c:pt idx="1">
                  <c:v>À l'école, je développe le respect de soi et des autres.</c:v>
                </c:pt>
                <c:pt idx="2">
                  <c:v>Je connais et je respecte le code de vie de mon école.</c:v>
                </c:pt>
                <c:pt idx="3">
                  <c:v>Je me sens accueilli(e) et respecté(e) par les adultes de mon école.</c:v>
                </c:pt>
                <c:pt idx="4">
                  <c:v>Je me sens respecté(e) par les élèves de mon école.</c:v>
                </c:pt>
                <c:pt idx="5">
                  <c:v>Je me sens écouté(e) lorsque je suis impliqué(e) dans un incident disciplinaire.</c:v>
                </c:pt>
                <c:pt idx="6">
                  <c:v>Je développe les compétences nécessaires pour résoudre des problèmes et des conflits.</c:v>
                </c:pt>
              </c:strCache>
            </c:strRef>
          </c:cat>
          <c:val>
            <c:numRef>
              <c:f>Sheet1!$E$2:$E$8</c:f>
              <c:numCache>
                <c:formatCode>0.00%</c:formatCode>
                <c:ptCount val="7"/>
                <c:pt idx="0">
                  <c:v>0</c:v>
                </c:pt>
                <c:pt idx="1">
                  <c:v>7.1000000000000004E-3</c:v>
                </c:pt>
                <c:pt idx="2">
                  <c:v>0</c:v>
                </c:pt>
                <c:pt idx="3">
                  <c:v>2.1399999999999999E-2</c:v>
                </c:pt>
                <c:pt idx="4">
                  <c:v>3.5700000000000003E-2</c:v>
                </c:pt>
                <c:pt idx="5">
                  <c:v>3.5700000000000003E-2</c:v>
                </c:pt>
                <c:pt idx="6">
                  <c:v>2.86E-2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DA1-4686-B9E6-1A0DFB336C12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Sans opinion ou N/A</c:v>
                </c:pt>
              </c:strCache>
            </c:strRef>
          </c:tx>
          <c:spPr>
            <a:solidFill>
              <a:srgbClr val="FF8B4F"/>
            </a:solidFill>
          </c:spPr>
          <c:invertIfNegative val="0"/>
          <c:cat>
            <c:strRef>
              <c:f>Sheet1!$A$2:$A$8</c:f>
              <c:strCache>
                <c:ptCount val="7"/>
                <c:pt idx="0">
                  <c:v>Mon école est accueillante, bienveillante, respectueuse et sécuritaire.</c:v>
                </c:pt>
                <c:pt idx="1">
                  <c:v>À l'école, je développe le respect de soi et des autres.</c:v>
                </c:pt>
                <c:pt idx="2">
                  <c:v>Je connais et je respecte le code de vie de mon école.</c:v>
                </c:pt>
                <c:pt idx="3">
                  <c:v>Je me sens accueilli(e) et respecté(e) par les adultes de mon école.</c:v>
                </c:pt>
                <c:pt idx="4">
                  <c:v>Je me sens respecté(e) par les élèves de mon école.</c:v>
                </c:pt>
                <c:pt idx="5">
                  <c:v>Je me sens écouté(e) lorsque je suis impliqué(e) dans un incident disciplinaire.</c:v>
                </c:pt>
                <c:pt idx="6">
                  <c:v>Je développe les compétences nécessaires pour résoudre des problèmes et des conflits.</c:v>
                </c:pt>
              </c:strCache>
            </c:strRef>
          </c:cat>
          <c:val>
            <c:numRef>
              <c:f>Sheet1!$F$2:$F$8</c:f>
              <c:numCache>
                <c:formatCode>0.00%</c:formatCode>
                <c:ptCount val="7"/>
                <c:pt idx="0">
                  <c:v>2.86E-2</c:v>
                </c:pt>
                <c:pt idx="1">
                  <c:v>0.05</c:v>
                </c:pt>
                <c:pt idx="2">
                  <c:v>2.86E-2</c:v>
                </c:pt>
                <c:pt idx="3">
                  <c:v>2.1399999999999999E-2</c:v>
                </c:pt>
                <c:pt idx="4">
                  <c:v>5.7099999999999998E-2</c:v>
                </c:pt>
                <c:pt idx="5">
                  <c:v>4.2900000000000001E-2</c:v>
                </c:pt>
                <c:pt idx="6">
                  <c:v>7.1400000000000005E-2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DA1-4686-B9E6-1A0DFB336C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legend>
      <c:legendPos val="b"/>
      <c:overlay val="0"/>
      <c:txPr>
        <a:bodyPr/>
        <a:lstStyle/>
        <a:p>
          <a:pPr>
            <a:defRPr sz="1200" b="0">
              <a:solidFill>
                <a:srgbClr val="7F7F7F"/>
              </a:solidFill>
            </a:defRPr>
          </a:pPr>
          <a:endParaRPr lang="en-US"/>
        </a:p>
      </c:txPr>
    </c:legend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136" y="80645"/>
            <a:ext cx="8229600" cy="54871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Master title style (only changes made to the parent slide will be reflected in the app)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252A03B-2D42-4DAE-8460-CF96145A8DF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15136" y="1005080"/>
            <a:ext cx="8229600" cy="3569013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  <a:lvl2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Master text style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B14CF1-AB9B-4870-9E5C-AD8F31C7FF6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3322" y="627419"/>
            <a:ext cx="8229600" cy="23971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Master text style</a:t>
            </a:r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E39551A5-770E-3978-ED85-9963EA0819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57400" y="4811867"/>
            <a:ext cx="633937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ubtitle 1">
            <a:extLst>
              <a:ext uri="{FF2B5EF4-FFF2-40B4-BE49-F238E27FC236}">
                <a16:creationId xmlns:a16="http://schemas.microsoft.com/office/drawing/2014/main" id="{598A6424-24D4-9A7A-503B-1810D9718646}"/>
              </a:ext>
            </a:extLst>
          </p:cNvPr>
          <p:cNvSpPr txBox="1">
            <a:spLocks/>
          </p:cNvSpPr>
          <p:nvPr userDrawn="1"/>
        </p:nvSpPr>
        <p:spPr>
          <a:xfrm>
            <a:off x="44110" y="4880795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8D6880F-98FC-C70E-7434-35DAC835CC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10" y="4835992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44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256494" y="2494609"/>
            <a:ext cx="7787252" cy="1234730"/>
          </a:xfrm>
        </p:spPr>
        <p:txBody>
          <a:bodyPr anchor="b">
            <a:normAutofit/>
          </a:bodyPr>
          <a:lstStyle>
            <a:lvl1pPr marL="0" indent="0">
              <a:buNone/>
              <a:defRPr sz="3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 style (only changes made to the parent slide will be reflected in the app)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66162" y="3729038"/>
            <a:ext cx="2938463" cy="385762"/>
          </a:xfrm>
        </p:spPr>
        <p:txBody>
          <a:bodyPr>
            <a:normAutofit/>
          </a:bodyPr>
          <a:lstStyle>
            <a:lvl1pPr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 slide subtitle style</a:t>
            </a:r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B397FB30-D0E6-47F8-D354-616B0E20A00C}"/>
              </a:ext>
            </a:extLst>
          </p:cNvPr>
          <p:cNvSpPr txBox="1">
            <a:spLocks/>
          </p:cNvSpPr>
          <p:nvPr userDrawn="1"/>
        </p:nvSpPr>
        <p:spPr>
          <a:xfrm>
            <a:off x="3389891" y="4862023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FFFFFF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64C1F35-7934-3723-FBBD-74C99BCA9C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014" y="4791407"/>
            <a:ext cx="1381743" cy="33654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ponse Summar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93F9-7B30-274B-BFFF-492683631E49}" type="slidenum">
              <a:rPr lang="en-US" smtClean="0"/>
              <a:t>‹n°›</a:t>
            </a:fld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211403" y="3639393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Master text style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 hasCustomPrompt="1"/>
          </p:nvPr>
        </p:nvSpPr>
        <p:spPr>
          <a:xfrm>
            <a:off x="204788" y="2334751"/>
            <a:ext cx="8229600" cy="857250"/>
          </a:xfrm>
        </p:spPr>
        <p:txBody>
          <a:bodyPr/>
          <a:lstStyle/>
          <a:p>
            <a:r>
              <a:rPr lang="en-US" dirty="0"/>
              <a:t>Master title style (only changes made to the parent slide will be reflected in the app)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204788" y="3158633"/>
            <a:ext cx="3859212" cy="280987"/>
          </a:xfrm>
        </p:spPr>
        <p:txBody>
          <a:bodyPr/>
          <a:lstStyle>
            <a:lvl2pPr marL="4763" indent="0"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</a:lstStyle>
          <a:p>
            <a:pPr lvl="1"/>
            <a:r>
              <a:rPr lang="en-US" dirty="0"/>
              <a:t>Total Responses style</a:t>
            </a:r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211403" y="4047840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Master text style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CDF05C82-1244-9CA3-984A-2EEF32F796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57400" y="4811867"/>
            <a:ext cx="63060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ubtitle 1">
            <a:extLst>
              <a:ext uri="{FF2B5EF4-FFF2-40B4-BE49-F238E27FC236}">
                <a16:creationId xmlns:a16="http://schemas.microsoft.com/office/drawing/2014/main" id="{95CE0200-F192-0824-3C26-E467CCA0AF48}"/>
              </a:ext>
            </a:extLst>
          </p:cNvPr>
          <p:cNvSpPr txBox="1">
            <a:spLocks/>
          </p:cNvSpPr>
          <p:nvPr userDrawn="1"/>
        </p:nvSpPr>
        <p:spPr>
          <a:xfrm>
            <a:off x="44110" y="4880795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EAE7EF1-F906-EB3F-7B2E-99EE2BAA37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10" y="4835992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83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136" y="80645"/>
            <a:ext cx="8229600" cy="581143"/>
          </a:xfrm>
        </p:spPr>
        <p:txBody>
          <a:bodyPr/>
          <a:lstStyle/>
          <a:p>
            <a:r>
              <a:rPr lang="en-US" dirty="0"/>
              <a:t>Master title style (only changes made to the parent slide will be reflected in the app)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2570" y="666350"/>
            <a:ext cx="5332506" cy="249144"/>
          </a:xfrm>
        </p:spPr>
        <p:txBody>
          <a:bodyPr/>
          <a:lstStyle/>
          <a:p>
            <a:pPr lvl="0"/>
            <a:r>
              <a:rPr lang="en-US" dirty="0"/>
              <a:t>Master text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t>‹n°›</a:t>
            </a:fld>
            <a:endParaRPr 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9FE2B938-E785-E802-7A9A-5AD4FEF60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93976" y="4811867"/>
            <a:ext cx="630279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ubtitle 1">
            <a:extLst>
              <a:ext uri="{FF2B5EF4-FFF2-40B4-BE49-F238E27FC236}">
                <a16:creationId xmlns:a16="http://schemas.microsoft.com/office/drawing/2014/main" id="{13756DC3-62A3-EAD0-0902-502D886CC750}"/>
              </a:ext>
            </a:extLst>
          </p:cNvPr>
          <p:cNvSpPr txBox="1">
            <a:spLocks/>
          </p:cNvSpPr>
          <p:nvPr userDrawn="1"/>
        </p:nvSpPr>
        <p:spPr>
          <a:xfrm>
            <a:off x="44110" y="4880795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1750C52-00F9-42B7-9AC0-F5417C88D4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10" y="4835992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240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136" y="270516"/>
            <a:ext cx="8229600" cy="3912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570" y="666350"/>
            <a:ext cx="5332506" cy="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67076" y="4815076"/>
            <a:ext cx="62603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  <a:cs typeface="Arial"/>
              </a:defRPr>
            </a:lvl1pPr>
          </a:lstStyle>
          <a:p>
            <a:fld id="{A88B48FB-E956-2048-9E74-C69E7CAA26CC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7FE218-D8C1-4598-C115-912209DA1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58920" y="4811866"/>
            <a:ext cx="6380992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875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4" r:id="rId2"/>
    <p:sldLayoutId id="2147483671" r:id="rId3"/>
    <p:sldLayoutId id="2147483675" r:id="rId4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18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000" kern="1200">
          <a:solidFill>
            <a:schemeClr val="bg1">
              <a:lumMod val="50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Sondage de satisfaction 2024-2025 - Élèves de l'élémentaire Écoles PUBLIQUES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École du Nouveau-Monde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Q5: Veuillez compléter le tableau suivant :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140   Question(s) ignorée(s) : 2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9818432"/>
              </p:ext>
            </p:extLst>
          </p:nvPr>
        </p:nvGraphicFramePr>
        <p:xfrm>
          <a:off x="219934" y="972000"/>
          <a:ext cx="8679265" cy="3484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7104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2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4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87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52419"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TOUT À FAIT D'ACCORD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D'ACCORD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PLUS OU MOINS D'ACCORD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EN DÉSACCORD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SANS OPINION OU N/A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181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Je suis satisfait(e) de la qualité générale de l'enseignement que je reçois à l'école.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49.29%
69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41.43%
58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8.57%
12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0.71%
1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0.00%
0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140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880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À l'école, je peux demander de l'aide quand je me sens malade, quand je suis blessé(e) ou quand j'ai besoin de parler de mes émotions.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52.14%
73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30.00%
42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12.86%
18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0.00%
0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5.00%
7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140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920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Quand j'ai besoin d'aide, les adultes de mon école sont là pour moi.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63.57%
89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25.71%
36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7.86%
11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0.71%
1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2.14%
3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140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920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Je participe activement à mon apprentissage.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39.29%
55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42.14%
59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11.43%
16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2.14%
3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5.00%
7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140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360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À mon école, je peux choisir des projets et des activités qui m'intéressent.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48.57%
68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23.57%
33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21.43%
30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3.57%
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2.86%
4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140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040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À mon école, il y a des activités organisées en lien avec l'éducation pour la réconciliation (Premières Nations, Métis et Inuits).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62.14%
87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17.86%
25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12.86%
18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1.43%
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5.71%
8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140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Q6: Veuillez compléter le tableau suivant :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140   Question(s) ignorée(s) : 2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/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Q6: Veuillez compléter le tableau suivant :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140   Question(s) ignorée(s) : 2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5763238"/>
              </p:ext>
            </p:extLst>
          </p:nvPr>
        </p:nvGraphicFramePr>
        <p:xfrm>
          <a:off x="199968" y="999174"/>
          <a:ext cx="8744064" cy="3145152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9624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5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5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5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43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09152"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TOUT À FAIT D'ACCORD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D'ACCORD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PLUS OU MOINS D'ACCORD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EN DÉSACCORD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SANS OPINION OU N/A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20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Je suis satisfait(e) de la variété d'activités culturelles francophones offertes par l'école.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46.43%
65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38.57%
54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12.86%
18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0.71%
1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1.43%
2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20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À l'école, je développe mon sentiment d'appartenance à la francophonie.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46.43%
65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32.86%
46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14.29%
20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0.71%
1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5.71%
8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760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Je suis informé(e) du fait que je peux faire partie du conseil des élèves pour l'école et participer à l'organisation d'activités.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55.00%
77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25.71%
36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15.00%
21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1.43%
2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2.86%
4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240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À mon école, on m'offre des possibilités d'exercer mon leadership en participant ou en organisant des activités pour la communauté scolaire.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39.29%
55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24.29%
34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20.00%
28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2.86%
4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13.57%
19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960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Pour le moment, j'ai l'intention de poursuivre mes études au secondaire dans une école du FrancoSud.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37.86%
53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16.43%
23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15.00%
21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15.71%
22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15.00%
21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Q7: Veuillez compléter le tableau suivant :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140   Question(s) ignorée(s) : 2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/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Q7: Veuillez compléter le tableau suivant :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140   Question(s) ignorée(s) : 2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372385"/>
              </p:ext>
            </p:extLst>
          </p:nvPr>
        </p:nvGraphicFramePr>
        <p:xfrm>
          <a:off x="123322" y="1008000"/>
          <a:ext cx="8826279" cy="19872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2822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3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2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7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840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40971"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TOUT À FAIT D'ACCORD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D'ACCORD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PLUS OU MOINS D'ACCORD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EN DÉSACCORD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SANS OPINION OU N/A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29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Je participe à des activités scolaires et communautaires (sorties sportives et culturelles, spectacles, journées thématiques, concours, etc.)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64.29%
90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23.57%
33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10.71%
15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0.71%
1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0.71%
1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7589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Je participe aux activités en lien avec le bénévolat, l'entreprenariat, l'environnement, les sports, la diversité culturelle, le bien-être, la santé mentale, etc.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46.43%
65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26.43%
37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18.57%
26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2.14%
3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6.43%
9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Q8: Veuillez compléter le tableau suivant :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140   Question(s) ignorée(s) : 2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/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Q8: Veuillez compléter le tableau suivant :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140   Question(s) ignorée(s) : 2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5393714"/>
              </p:ext>
            </p:extLst>
          </p:nvPr>
        </p:nvGraphicFramePr>
        <p:xfrm>
          <a:off x="261165" y="867132"/>
          <a:ext cx="8621669" cy="376246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0580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96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44068"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TOUT À FAIT D'ACCORD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D'ACCORD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PLUS OU MOINS D'ACCORD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EN DÉSACCORD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SANS OPINION OU N/A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40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Mon école est accueillante, bienveillante, respectueuse et sécuritaire.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65.00%
91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25.00%
35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7.14%
10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0.00%
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2.86%
4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20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À l'école, je développe le respect de soi et des autres.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55.71%
78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30.00%
42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8.57%
12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0.71%
1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5.00%
7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80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Je connais et je respecte le code de vie de mon école.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62.86%
88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29.29%
41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5.00%
7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0.00%
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2.86%
4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960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Je me sens accueilli(e) et respecté(e) par les adultes de mon école.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59.29%
83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26.43%
37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10.00%
14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2.14%
3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2.14%
3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040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Je me sens respecté(e) par les élèves de mon école.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24.29%
34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35.00%
49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31.43%
44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3.57%
5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5.71%
8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320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Je me sens écouté(e) lorsque je suis impliqué(e) dans un incident disciplinaire.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47.14%
66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32.86%
46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12.14%
17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3.57%
5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4.29%
6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80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Je développe les compétences nécessaires pour résoudre des problèmes et des conflits.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46.43%
65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30.00%
42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13.57%
19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2.86%
4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7.14%
10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Q1: Quelle est ton école actuelle 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142   Question(s) ignorée(s) : 0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5200697"/>
              </p:ext>
            </p:extLst>
          </p:nvPr>
        </p:nvGraphicFramePr>
        <p:xfrm>
          <a:off x="1072000" y="2082951"/>
          <a:ext cx="6999999" cy="97759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333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Nouveau-Monde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100.00%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Q2: Quel est ton niveau scolaire 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142   Question(s) ignorée(s) : 0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/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Q2: Quel est ton niveau scolaire 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142   Question(s) ignorée(s) : 0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/>
        </p:nvGraphicFramePr>
        <p:xfrm>
          <a:off x="961534" y="1390848"/>
          <a:ext cx="6999999" cy="1713594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333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4e année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40.85%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58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5e année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33.10%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47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6e année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26.06%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37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Q3: Quelle langue parles-tu le plus souvent à la maison avec tes parents 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142   Question(s) ignorée(s) : 0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/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Q3: Quelle langue parles-tu le plus souvent à la maison avec tes parents 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142   Question(s) ignorée(s) : 0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/>
        </p:nvGraphicFramePr>
        <p:xfrm>
          <a:off x="961534" y="1390848"/>
          <a:ext cx="6999999" cy="2170794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333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Le français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19.72%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28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L'anglais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44.37%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63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Le français et une autre langue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23.94%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34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Une ou d'autres langues que l'anglais et le français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11.97%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Q4: Comment décris-tu ta famille?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142   Question(s) ignorée(s) : 0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/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Q4: Comment décris-tu ta famille?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142   Question(s) ignorée(s) : 0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/>
        </p:nvGraphicFramePr>
        <p:xfrm>
          <a:off x="961534" y="1390848"/>
          <a:ext cx="6999999" cy="262575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333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Famille francophone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24.65%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Famille exogame (1 parent francophone et 1 parent non francophone)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44.37%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63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Famille dont le français est une langue seconde pour mes 2 parents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22.54%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Famille anglophone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8.45%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Q5: Veuillez compléter le tableau suivant :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140   Question(s) ignorée(s) : 2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/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ata slides">
  <a:themeElements>
    <a:clrScheme name="Custom 93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00BF6F"/>
      </a:accent1>
      <a:accent2>
        <a:srgbClr val="507CB6"/>
      </a:accent2>
      <a:accent3>
        <a:srgbClr val="F9BE00"/>
      </a:accent3>
      <a:accent4>
        <a:srgbClr val="6BC8CD"/>
      </a:accent4>
      <a:accent5>
        <a:srgbClr val="EA854B"/>
      </a:accent5>
      <a:accent6>
        <a:srgbClr val="7D5E8F"/>
      </a:accent6>
      <a:hlink>
        <a:srgbClr val="31859C"/>
      </a:hlink>
      <a:folHlink>
        <a:srgbClr val="318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1316</Words>
  <Application>Microsoft Macintosh PowerPoint</Application>
  <PresentationFormat>Affichage à l'écran (16:9)</PresentationFormat>
  <Paragraphs>248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9" baseType="lpstr">
      <vt:lpstr>Arial</vt:lpstr>
      <vt:lpstr>Helvetica Neue</vt:lpstr>
      <vt:lpstr>Data slides</vt:lpstr>
      <vt:lpstr>Présentation PowerPoint</vt:lpstr>
      <vt:lpstr>Q1: Quelle est ton école actuelle ?</vt:lpstr>
      <vt:lpstr>Q2: Quel est ton niveau scolaire ?</vt:lpstr>
      <vt:lpstr>Q2: Quel est ton niveau scolaire ?</vt:lpstr>
      <vt:lpstr>Q3: Quelle langue parles-tu le plus souvent à la maison avec tes parents ?</vt:lpstr>
      <vt:lpstr>Q3: Quelle langue parles-tu le plus souvent à la maison avec tes parents ?</vt:lpstr>
      <vt:lpstr>Q4: Comment décris-tu ta famille?</vt:lpstr>
      <vt:lpstr>Q4: Comment décris-tu ta famille?</vt:lpstr>
      <vt:lpstr>Q5: Veuillez compléter le tableau suivant :</vt:lpstr>
      <vt:lpstr>Q5: Veuillez compléter le tableau suivant :</vt:lpstr>
      <vt:lpstr>Q6: Veuillez compléter le tableau suivant :</vt:lpstr>
      <vt:lpstr>Q6: Veuillez compléter le tableau suivant :</vt:lpstr>
      <vt:lpstr>Q7: Veuillez compléter le tableau suivant :</vt:lpstr>
      <vt:lpstr>Q7: Veuillez compléter le tableau suivant :</vt:lpstr>
      <vt:lpstr>Q8: Veuillez compléter le tableau suivant :</vt:lpstr>
      <vt:lpstr>Q8: Veuillez compléter le tableau suivant 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Albert Dje</cp:lastModifiedBy>
  <cp:revision>1</cp:revision>
  <dcterms:modified xsi:type="dcterms:W3CDTF">2026-02-23T17:49:37Z</dcterms:modified>
</cp:coreProperties>
</file>