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5143500" type="screen16x9"/>
  <p:notesSz cx="6858000" cy="9144000"/>
  <p:defaultTextStyle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6"/>
  </p:normalViewPr>
  <p:slideViewPr>
    <p:cSldViewPr snapToGrid="0">
      <p:cViewPr varScale="1">
        <p:scale>
          <a:sx n="141" d="100"/>
          <a:sy n="141" d="100"/>
        </p:scale>
        <p:origin x="7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CA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249C-4E51-AFB0-2BC369AFEA20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249C-4E51-AFB0-2BC369AFEA20}"/>
              </c:ext>
            </c:extLst>
          </c:dPt>
          <c:cat>
            <c:strRef>
              <c:f>Sheet1!$A$2:$A$3</c:f>
              <c:strCache>
                <c:ptCount val="2"/>
                <c:pt idx="0">
                  <c:v>M à 3</c:v>
                </c:pt>
                <c:pt idx="1">
                  <c:v>4 à 6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0.75</c:v>
                </c:pt>
                <c:pt idx="1">
                  <c:v>0.57140000000000002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49C-4E51-AFB0-2BC369AFEA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CA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2674-462E-B1E6-11F0DD0E8977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2674-462E-B1E6-11F0DD0E8977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2674-462E-B1E6-11F0DD0E8977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2674-462E-B1E6-11F0DD0E8977}"/>
              </c:ext>
            </c:extLst>
          </c:dPt>
          <c:cat>
            <c:strRef>
              <c:f>Sheet1!$A$2:$A$5</c:f>
              <c:strCache>
                <c:ptCount val="4"/>
                <c:pt idx="0">
                  <c:v>Majoritairement le français</c:v>
                </c:pt>
                <c:pt idx="1">
                  <c:v>Majoritairement l'anglais</c:v>
                </c:pt>
                <c:pt idx="2">
                  <c:v>50% le français et 50% une autre langue</c:v>
                </c:pt>
                <c:pt idx="3">
                  <c:v>Majoritairement une ou d'autres langues que le français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0.2321</c:v>
                </c:pt>
                <c:pt idx="1">
                  <c:v>0.30359999999999998</c:v>
                </c:pt>
                <c:pt idx="2">
                  <c:v>0.375</c:v>
                </c:pt>
                <c:pt idx="3">
                  <c:v>8.9300000000000004E-2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674-462E-B1E6-11F0DD0E89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CA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F6F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C899-4497-987B-03212C325DD4}"/>
              </c:ext>
            </c:extLst>
          </c:dPt>
          <c:dPt>
            <c:idx val="1"/>
            <c:invertIfNegative val="0"/>
            <c:bubble3D val="0"/>
            <c:spPr>
              <a:solidFill>
                <a:srgbClr val="507CB6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C899-4497-987B-03212C325DD4}"/>
              </c:ext>
            </c:extLst>
          </c:dPt>
          <c:dPt>
            <c:idx val="2"/>
            <c:invertIfNegative val="0"/>
            <c:bubble3D val="0"/>
            <c:spPr>
              <a:solidFill>
                <a:srgbClr val="F9BE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C899-4497-987B-03212C325DD4}"/>
              </c:ext>
            </c:extLst>
          </c:dPt>
          <c:dPt>
            <c:idx val="3"/>
            <c:invertIfNegative val="0"/>
            <c:bubble3D val="0"/>
            <c:spPr>
              <a:solidFill>
                <a:srgbClr val="6BC8CD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C899-4497-987B-03212C325DD4}"/>
              </c:ext>
            </c:extLst>
          </c:dPt>
          <c:cat>
            <c:strRef>
              <c:f>Sheet1!$A$2:$A$5</c:f>
              <c:strCache>
                <c:ptCount val="4"/>
                <c:pt idx="0">
                  <c:v>Famille francophone</c:v>
                </c:pt>
                <c:pt idx="1">
                  <c:v>Famille exogame (1 parent francophone et 1 parent non francophone)</c:v>
                </c:pt>
                <c:pt idx="2">
                  <c:v>Famille dont le français est une langue seconde pour les 2 parents</c:v>
                </c:pt>
                <c:pt idx="3">
                  <c:v>Famille anglophone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0.28570000000000001</c:v>
                </c:pt>
                <c:pt idx="1">
                  <c:v>0.41070000000000001</c:v>
                </c:pt>
                <c:pt idx="2">
                  <c:v>0.26790000000000003</c:v>
                </c:pt>
                <c:pt idx="3">
                  <c:v>3.5700000000000003E-2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899-4497-987B-03212C325D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CA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Tout à fait d'accord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Je suis satisfait(e) de la qualité générale de l'enseignement que mon enfant reçoit (français, anglais, et mathématiques).</c:v>
                </c:pt>
                <c:pt idx="1">
                  <c:v>Je suis satisfait(e) des services offerts par l'école et le conseil scolaire pour répondre aux besoins de bien-être de mon enfant : santé physique et santé mentale.</c:v>
                </c:pt>
                <c:pt idx="2">
                  <c:v>Je suis satisfait(e) des services offerts par l'école et le conseil scolaire (ergothérapie, psychologie, orthophonie, travail social, etc.) pour répondre aux besoins en adaptation scolaire des élèves.</c:v>
                </c:pt>
                <c:pt idx="3">
                  <c:v>Je suis satisfait(e) des activités organisées à l'école afin de sensibiliser, d'accompagner et d'éduquer la communauté en lien avec l'éducation pour la réconciliation (Premières Nations, Métis et Inuits).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0.52729999999999999</c:v>
                </c:pt>
                <c:pt idx="1">
                  <c:v>0.4909</c:v>
                </c:pt>
                <c:pt idx="2">
                  <c:v>0.29089999999999999</c:v>
                </c:pt>
                <c:pt idx="3">
                  <c:v>0.54549999999999998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A6-4C24-8A1B-E999ABDCE27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D'accord</c:v>
                </c:pt>
              </c:strCache>
            </c:strRef>
          </c:tx>
          <c:spPr>
            <a:solidFill>
              <a:srgbClr val="507CB6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Je suis satisfait(e) de la qualité générale de l'enseignement que mon enfant reçoit (français, anglais, et mathématiques).</c:v>
                </c:pt>
                <c:pt idx="1">
                  <c:v>Je suis satisfait(e) des services offerts par l'école et le conseil scolaire pour répondre aux besoins de bien-être de mon enfant : santé physique et santé mentale.</c:v>
                </c:pt>
                <c:pt idx="2">
                  <c:v>Je suis satisfait(e) des services offerts par l'école et le conseil scolaire (ergothérapie, psychologie, orthophonie, travail social, etc.) pour répondre aux besoins en adaptation scolaire des élèves.</c:v>
                </c:pt>
                <c:pt idx="3">
                  <c:v>Je suis satisfait(e) des activités organisées à l'école afin de sensibiliser, d'accompagner et d'éduquer la communauté en lien avec l'éducation pour la réconciliation (Premières Nations, Métis et Inuits).</c:v>
                </c:pt>
              </c:strCache>
            </c:strRef>
          </c:cat>
          <c:val>
            <c:numRef>
              <c:f>Sheet1!$C$2:$C$5</c:f>
              <c:numCache>
                <c:formatCode>0.00%</c:formatCode>
                <c:ptCount val="4"/>
                <c:pt idx="0">
                  <c:v>0.36359999999999998</c:v>
                </c:pt>
                <c:pt idx="1">
                  <c:v>0.36359999999999998</c:v>
                </c:pt>
                <c:pt idx="2">
                  <c:v>0.21820000000000001</c:v>
                </c:pt>
                <c:pt idx="3">
                  <c:v>0.30909999999999999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A6-4C24-8A1B-E999ABDCE27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Plus ou moins d'accord</c:v>
                </c:pt>
              </c:strCache>
            </c:strRef>
          </c:tx>
          <c:spPr>
            <a:solidFill>
              <a:srgbClr val="F9BE00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Je suis satisfait(e) de la qualité générale de l'enseignement que mon enfant reçoit (français, anglais, et mathématiques).</c:v>
                </c:pt>
                <c:pt idx="1">
                  <c:v>Je suis satisfait(e) des services offerts par l'école et le conseil scolaire pour répondre aux besoins de bien-être de mon enfant : santé physique et santé mentale.</c:v>
                </c:pt>
                <c:pt idx="2">
                  <c:v>Je suis satisfait(e) des services offerts par l'école et le conseil scolaire (ergothérapie, psychologie, orthophonie, travail social, etc.) pour répondre aux besoins en adaptation scolaire des élèves.</c:v>
                </c:pt>
                <c:pt idx="3">
                  <c:v>Je suis satisfait(e) des activités organisées à l'école afin de sensibiliser, d'accompagner et d'éduquer la communauté en lien avec l'éducation pour la réconciliation (Premières Nations, Métis et Inuits).</c:v>
                </c:pt>
              </c:strCache>
            </c:strRef>
          </c:cat>
          <c:val>
            <c:numRef>
              <c:f>Sheet1!$D$2:$D$5</c:f>
              <c:numCache>
                <c:formatCode>0.00%</c:formatCode>
                <c:ptCount val="4"/>
                <c:pt idx="0">
                  <c:v>5.45E-2</c:v>
                </c:pt>
                <c:pt idx="1">
                  <c:v>7.2700000000000001E-2</c:v>
                </c:pt>
                <c:pt idx="2">
                  <c:v>0.14549999999999999</c:v>
                </c:pt>
                <c:pt idx="3">
                  <c:v>9.0899999999999995E-2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5A6-4C24-8A1B-E999ABDCE27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En désaccord</c:v>
                </c:pt>
              </c:strCache>
            </c:strRef>
          </c:tx>
          <c:spPr>
            <a:solidFill>
              <a:srgbClr val="6BC8CD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Je suis satisfait(e) de la qualité générale de l'enseignement que mon enfant reçoit (français, anglais, et mathématiques).</c:v>
                </c:pt>
                <c:pt idx="1">
                  <c:v>Je suis satisfait(e) des services offerts par l'école et le conseil scolaire pour répondre aux besoins de bien-être de mon enfant : santé physique et santé mentale.</c:v>
                </c:pt>
                <c:pt idx="2">
                  <c:v>Je suis satisfait(e) des services offerts par l'école et le conseil scolaire (ergothérapie, psychologie, orthophonie, travail social, etc.) pour répondre aux besoins en adaptation scolaire des élèves.</c:v>
                </c:pt>
                <c:pt idx="3">
                  <c:v>Je suis satisfait(e) des activités organisées à l'école afin de sensibiliser, d'accompagner et d'éduquer la communauté en lien avec l'éducation pour la réconciliation (Premières Nations, Métis et Inuits).</c:v>
                </c:pt>
              </c:strCache>
            </c:strRef>
          </c:cat>
          <c:val>
            <c:numRef>
              <c:f>Sheet1!$E$2:$E$5</c:f>
              <c:numCache>
                <c:formatCode>0.00%</c:formatCode>
                <c:ptCount val="4"/>
                <c:pt idx="0">
                  <c:v>5.45E-2</c:v>
                </c:pt>
                <c:pt idx="1">
                  <c:v>7.2700000000000001E-2</c:v>
                </c:pt>
                <c:pt idx="2">
                  <c:v>9.0899999999999995E-2</c:v>
                </c:pt>
                <c:pt idx="3">
                  <c:v>1.8200000000000001E-2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5A6-4C24-8A1B-E999ABDCE27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Sans opinion ou N/A</c:v>
                </c:pt>
              </c:strCache>
            </c:strRef>
          </c:tx>
          <c:spPr>
            <a:solidFill>
              <a:srgbClr val="FF8B4F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Je suis satisfait(e) de la qualité générale de l'enseignement que mon enfant reçoit (français, anglais, et mathématiques).</c:v>
                </c:pt>
                <c:pt idx="1">
                  <c:v>Je suis satisfait(e) des services offerts par l'école et le conseil scolaire pour répondre aux besoins de bien-être de mon enfant : santé physique et santé mentale.</c:v>
                </c:pt>
                <c:pt idx="2">
                  <c:v>Je suis satisfait(e) des services offerts par l'école et le conseil scolaire (ergothérapie, psychologie, orthophonie, travail social, etc.) pour répondre aux besoins en adaptation scolaire des élèves.</c:v>
                </c:pt>
                <c:pt idx="3">
                  <c:v>Je suis satisfait(e) des activités organisées à l'école afin de sensibiliser, d'accompagner et d'éduquer la communauté en lien avec l'éducation pour la réconciliation (Premières Nations, Métis et Inuits).</c:v>
                </c:pt>
              </c:strCache>
            </c:strRef>
          </c:cat>
          <c:val>
            <c:numRef>
              <c:f>Sheet1!$F$2:$F$5</c:f>
              <c:numCache>
                <c:formatCode>0.00%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0.2545</c:v>
                </c:pt>
                <c:pt idx="3">
                  <c:v>3.6400000000000002E-2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5A6-4C24-8A1B-E999ABDCE2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legend>
      <c:legendPos val="b"/>
      <c:overlay val="0"/>
      <c:txPr>
        <a:bodyPr/>
        <a:lstStyle/>
        <a:p>
          <a:pPr>
            <a:defRPr sz="1200" b="0">
              <a:solidFill>
                <a:srgbClr val="7F7F7F"/>
              </a:solidFill>
            </a:defRPr>
          </a:pPr>
          <a:endParaRPr lang="en-US"/>
        </a:p>
      </c:txPr>
    </c:legend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CA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Tout à fait d'accord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Je suis satisfait(e) de la variété d'activités culturelles francophones offertes par l'école.</c:v>
                </c:pt>
                <c:pt idx="1">
                  <c:v>À l'école, mon enfant développe son sentiment d'appartenance à la francophonie.</c:v>
                </c:pt>
                <c:pt idx="2">
                  <c:v>À l'école de mon enfant, on offre des possibilités d'exercer son leadership en participant ou en organisant des activités pour la communauté scolaire.</c:v>
                </c:pt>
                <c:pt idx="3">
                  <c:v>Pour le moment, j'ai l'intention que mon enfant poursuive ses études au secondaire dans une école du FrancoSud.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0.58179999999999998</c:v>
                </c:pt>
                <c:pt idx="1">
                  <c:v>0.52729999999999999</c:v>
                </c:pt>
                <c:pt idx="2">
                  <c:v>0.43640000000000001</c:v>
                </c:pt>
                <c:pt idx="3">
                  <c:v>0.45450000000000002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4D-4834-AE45-B5A130302A5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D'accord</c:v>
                </c:pt>
              </c:strCache>
            </c:strRef>
          </c:tx>
          <c:spPr>
            <a:solidFill>
              <a:srgbClr val="507CB6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Je suis satisfait(e) de la variété d'activités culturelles francophones offertes par l'école.</c:v>
                </c:pt>
                <c:pt idx="1">
                  <c:v>À l'école, mon enfant développe son sentiment d'appartenance à la francophonie.</c:v>
                </c:pt>
                <c:pt idx="2">
                  <c:v>À l'école de mon enfant, on offre des possibilités d'exercer son leadership en participant ou en organisant des activités pour la communauté scolaire.</c:v>
                </c:pt>
                <c:pt idx="3">
                  <c:v>Pour le moment, j'ai l'intention que mon enfant poursuive ses études au secondaire dans une école du FrancoSud.</c:v>
                </c:pt>
              </c:strCache>
            </c:strRef>
          </c:cat>
          <c:val>
            <c:numRef>
              <c:f>Sheet1!$C$2:$C$5</c:f>
              <c:numCache>
                <c:formatCode>0.00%</c:formatCode>
                <c:ptCount val="4"/>
                <c:pt idx="0">
                  <c:v>0.30909999999999999</c:v>
                </c:pt>
                <c:pt idx="1">
                  <c:v>0.36359999999999998</c:v>
                </c:pt>
                <c:pt idx="2">
                  <c:v>0.30909999999999999</c:v>
                </c:pt>
                <c:pt idx="3">
                  <c:v>0.1636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4D-4834-AE45-B5A130302A5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Plus ou moins d'accord</c:v>
                </c:pt>
              </c:strCache>
            </c:strRef>
          </c:tx>
          <c:spPr>
            <a:solidFill>
              <a:srgbClr val="F9BE00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Je suis satisfait(e) de la variété d'activités culturelles francophones offertes par l'école.</c:v>
                </c:pt>
                <c:pt idx="1">
                  <c:v>À l'école, mon enfant développe son sentiment d'appartenance à la francophonie.</c:v>
                </c:pt>
                <c:pt idx="2">
                  <c:v>À l'école de mon enfant, on offre des possibilités d'exercer son leadership en participant ou en organisant des activités pour la communauté scolaire.</c:v>
                </c:pt>
                <c:pt idx="3">
                  <c:v>Pour le moment, j'ai l'intention que mon enfant poursuive ses études au secondaire dans une école du FrancoSud.</c:v>
                </c:pt>
              </c:strCache>
            </c:strRef>
          </c:cat>
          <c:val>
            <c:numRef>
              <c:f>Sheet1!$D$2:$D$5</c:f>
              <c:numCache>
                <c:formatCode>0.00%</c:formatCode>
                <c:ptCount val="4"/>
                <c:pt idx="0">
                  <c:v>9.0899999999999995E-2</c:v>
                </c:pt>
                <c:pt idx="1">
                  <c:v>5.45E-2</c:v>
                </c:pt>
                <c:pt idx="2">
                  <c:v>0.1636</c:v>
                </c:pt>
                <c:pt idx="3">
                  <c:v>0.18179999999999999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4D-4834-AE45-B5A130302A5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En désaccord</c:v>
                </c:pt>
              </c:strCache>
            </c:strRef>
          </c:tx>
          <c:spPr>
            <a:solidFill>
              <a:srgbClr val="6BC8CD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Je suis satisfait(e) de la variété d'activités culturelles francophones offertes par l'école.</c:v>
                </c:pt>
                <c:pt idx="1">
                  <c:v>À l'école, mon enfant développe son sentiment d'appartenance à la francophonie.</c:v>
                </c:pt>
                <c:pt idx="2">
                  <c:v>À l'école de mon enfant, on offre des possibilités d'exercer son leadership en participant ou en organisant des activités pour la communauté scolaire.</c:v>
                </c:pt>
                <c:pt idx="3">
                  <c:v>Pour le moment, j'ai l'intention que mon enfant poursuive ses études au secondaire dans une école du FrancoSud.</c:v>
                </c:pt>
              </c:strCache>
            </c:strRef>
          </c:cat>
          <c:val>
            <c:numRef>
              <c:f>Sheet1!$E$2:$E$5</c:f>
              <c:numCache>
                <c:formatCode>0.00%</c:formatCode>
                <c:ptCount val="4"/>
                <c:pt idx="0">
                  <c:v>1.8200000000000001E-2</c:v>
                </c:pt>
                <c:pt idx="1">
                  <c:v>5.45E-2</c:v>
                </c:pt>
                <c:pt idx="2">
                  <c:v>3.6400000000000002E-2</c:v>
                </c:pt>
                <c:pt idx="3">
                  <c:v>0.14549999999999999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84D-4834-AE45-B5A130302A5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Sans opinion ou N/A</c:v>
                </c:pt>
              </c:strCache>
            </c:strRef>
          </c:tx>
          <c:spPr>
            <a:solidFill>
              <a:srgbClr val="FF8B4F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Je suis satisfait(e) de la variété d'activités culturelles francophones offertes par l'école.</c:v>
                </c:pt>
                <c:pt idx="1">
                  <c:v>À l'école, mon enfant développe son sentiment d'appartenance à la francophonie.</c:v>
                </c:pt>
                <c:pt idx="2">
                  <c:v>À l'école de mon enfant, on offre des possibilités d'exercer son leadership en participant ou en organisant des activités pour la communauté scolaire.</c:v>
                </c:pt>
                <c:pt idx="3">
                  <c:v>Pour le moment, j'ai l'intention que mon enfant poursuive ses études au secondaire dans une école du FrancoSud.</c:v>
                </c:pt>
              </c:strCache>
            </c:strRef>
          </c:cat>
          <c:val>
            <c:numRef>
              <c:f>Sheet1!$F$2:$F$5</c:f>
              <c:numCache>
                <c:formatCode>0.00%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5.45E-2</c:v>
                </c:pt>
                <c:pt idx="3">
                  <c:v>5.45E-2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84D-4834-AE45-B5A130302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legend>
      <c:legendPos val="b"/>
      <c:overlay val="0"/>
      <c:txPr>
        <a:bodyPr/>
        <a:lstStyle/>
        <a:p>
          <a:pPr>
            <a:defRPr sz="1200" b="0">
              <a:solidFill>
                <a:srgbClr val="7F7F7F"/>
              </a:solidFill>
            </a:defRPr>
          </a:pPr>
          <a:endParaRPr lang="en-US"/>
        </a:p>
      </c:txPr>
    </c:legend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CA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Tout à fait d'accord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Je suis satisfait(e) des opportunités offertes pour participer à la prise des décisions concernant l'éducation de mon enfant.</c:v>
                </c:pt>
                <c:pt idx="1">
                  <c:v>Je suis bien informé(e) des activités scolaires et communautaires auxquelles mon enfant peut participer (sorties sportives et culturelles, spectacles, journées thématiques, concours, etc.).</c:v>
                </c:pt>
                <c:pt idx="2">
                  <c:v>L'école aide mon enfant à faire preuve des caractéristiques d'un citoyen engagé en créant des opportunités de bénévolat, d'initiatives humanitaires ou entrepreneuriales.</c:v>
                </c:pt>
                <c:pt idx="3">
                  <c:v>Je suis satisfait(e) des informations contenues dans le site web de l'école.</c:v>
                </c:pt>
                <c:pt idx="4">
                  <c:v>Je suis satisfait(e) de la communication de la part des enseignants.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0.47270000000000001</c:v>
                </c:pt>
                <c:pt idx="1">
                  <c:v>0.65449999999999997</c:v>
                </c:pt>
                <c:pt idx="2">
                  <c:v>0.5091</c:v>
                </c:pt>
                <c:pt idx="3">
                  <c:v>0.41820000000000002</c:v>
                </c:pt>
                <c:pt idx="4">
                  <c:v>0.52729999999999999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ED-469E-9472-92F64688BF7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D'accord</c:v>
                </c:pt>
              </c:strCache>
            </c:strRef>
          </c:tx>
          <c:spPr>
            <a:solidFill>
              <a:srgbClr val="507CB6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Je suis satisfait(e) des opportunités offertes pour participer à la prise des décisions concernant l'éducation de mon enfant.</c:v>
                </c:pt>
                <c:pt idx="1">
                  <c:v>Je suis bien informé(e) des activités scolaires et communautaires auxquelles mon enfant peut participer (sorties sportives et culturelles, spectacles, journées thématiques, concours, etc.).</c:v>
                </c:pt>
                <c:pt idx="2">
                  <c:v>L'école aide mon enfant à faire preuve des caractéristiques d'un citoyen engagé en créant des opportunités de bénévolat, d'initiatives humanitaires ou entrepreneuriales.</c:v>
                </c:pt>
                <c:pt idx="3">
                  <c:v>Je suis satisfait(e) des informations contenues dans le site web de l'école.</c:v>
                </c:pt>
                <c:pt idx="4">
                  <c:v>Je suis satisfait(e) de la communication de la part des enseignants.</c:v>
                </c:pt>
              </c:strCache>
            </c:strRef>
          </c:cat>
          <c:val>
            <c:numRef>
              <c:f>Sheet1!$C$2:$C$6</c:f>
              <c:numCache>
                <c:formatCode>0.00%</c:formatCode>
                <c:ptCount val="5"/>
                <c:pt idx="0">
                  <c:v>0.32729999999999998</c:v>
                </c:pt>
                <c:pt idx="1">
                  <c:v>0.21820000000000001</c:v>
                </c:pt>
                <c:pt idx="2">
                  <c:v>0.2</c:v>
                </c:pt>
                <c:pt idx="3">
                  <c:v>0.29089999999999999</c:v>
                </c:pt>
                <c:pt idx="4">
                  <c:v>0.2545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ED-469E-9472-92F64688BF7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Plus ou moins d'accord</c:v>
                </c:pt>
              </c:strCache>
            </c:strRef>
          </c:tx>
          <c:spPr>
            <a:solidFill>
              <a:srgbClr val="F9BE0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Je suis satisfait(e) des opportunités offertes pour participer à la prise des décisions concernant l'éducation de mon enfant.</c:v>
                </c:pt>
                <c:pt idx="1">
                  <c:v>Je suis bien informé(e) des activités scolaires et communautaires auxquelles mon enfant peut participer (sorties sportives et culturelles, spectacles, journées thématiques, concours, etc.).</c:v>
                </c:pt>
                <c:pt idx="2">
                  <c:v>L'école aide mon enfant à faire preuve des caractéristiques d'un citoyen engagé en créant des opportunités de bénévolat, d'initiatives humanitaires ou entrepreneuriales.</c:v>
                </c:pt>
                <c:pt idx="3">
                  <c:v>Je suis satisfait(e) des informations contenues dans le site web de l'école.</c:v>
                </c:pt>
                <c:pt idx="4">
                  <c:v>Je suis satisfait(e) de la communication de la part des enseignants.</c:v>
                </c:pt>
              </c:strCache>
            </c:strRef>
          </c:cat>
          <c:val>
            <c:numRef>
              <c:f>Sheet1!$D$2:$D$6</c:f>
              <c:numCache>
                <c:formatCode>0.00%</c:formatCode>
                <c:ptCount val="5"/>
                <c:pt idx="0">
                  <c:v>0.1091</c:v>
                </c:pt>
                <c:pt idx="1">
                  <c:v>5.45E-2</c:v>
                </c:pt>
                <c:pt idx="2">
                  <c:v>0.1636</c:v>
                </c:pt>
                <c:pt idx="3">
                  <c:v>0.2545</c:v>
                </c:pt>
                <c:pt idx="4">
                  <c:v>0.1636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ED-469E-9472-92F64688BF7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En désaccord</c:v>
                </c:pt>
              </c:strCache>
            </c:strRef>
          </c:tx>
          <c:spPr>
            <a:solidFill>
              <a:srgbClr val="6BC8CD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Je suis satisfait(e) des opportunités offertes pour participer à la prise des décisions concernant l'éducation de mon enfant.</c:v>
                </c:pt>
                <c:pt idx="1">
                  <c:v>Je suis bien informé(e) des activités scolaires et communautaires auxquelles mon enfant peut participer (sorties sportives et culturelles, spectacles, journées thématiques, concours, etc.).</c:v>
                </c:pt>
                <c:pt idx="2">
                  <c:v>L'école aide mon enfant à faire preuve des caractéristiques d'un citoyen engagé en créant des opportunités de bénévolat, d'initiatives humanitaires ou entrepreneuriales.</c:v>
                </c:pt>
                <c:pt idx="3">
                  <c:v>Je suis satisfait(e) des informations contenues dans le site web de l'école.</c:v>
                </c:pt>
                <c:pt idx="4">
                  <c:v>Je suis satisfait(e) de la communication de la part des enseignants.</c:v>
                </c:pt>
              </c:strCache>
            </c:strRef>
          </c:cat>
          <c:val>
            <c:numRef>
              <c:f>Sheet1!$E$2:$E$6</c:f>
              <c:numCache>
                <c:formatCode>0.00%</c:formatCode>
                <c:ptCount val="5"/>
                <c:pt idx="0">
                  <c:v>5.45E-2</c:v>
                </c:pt>
                <c:pt idx="1">
                  <c:v>7.2700000000000001E-2</c:v>
                </c:pt>
                <c:pt idx="2">
                  <c:v>5.45E-2</c:v>
                </c:pt>
                <c:pt idx="3">
                  <c:v>0</c:v>
                </c:pt>
                <c:pt idx="4">
                  <c:v>5.45E-2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4ED-469E-9472-92F64688BF7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Sans opinion ou N/A</c:v>
                </c:pt>
              </c:strCache>
            </c:strRef>
          </c:tx>
          <c:spPr>
            <a:solidFill>
              <a:srgbClr val="FF8B4F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Je suis satisfait(e) des opportunités offertes pour participer à la prise des décisions concernant l'éducation de mon enfant.</c:v>
                </c:pt>
                <c:pt idx="1">
                  <c:v>Je suis bien informé(e) des activités scolaires et communautaires auxquelles mon enfant peut participer (sorties sportives et culturelles, spectacles, journées thématiques, concours, etc.).</c:v>
                </c:pt>
                <c:pt idx="2">
                  <c:v>L'école aide mon enfant à faire preuve des caractéristiques d'un citoyen engagé en créant des opportunités de bénévolat, d'initiatives humanitaires ou entrepreneuriales.</c:v>
                </c:pt>
                <c:pt idx="3">
                  <c:v>Je suis satisfait(e) des informations contenues dans le site web de l'école.</c:v>
                </c:pt>
                <c:pt idx="4">
                  <c:v>Je suis satisfait(e) de la communication de la part des enseignants.</c:v>
                </c:pt>
              </c:strCache>
            </c:strRef>
          </c:cat>
          <c:val>
            <c:numRef>
              <c:f>Sheet1!$F$2:$F$6</c:f>
              <c:numCache>
                <c:formatCode>0.00%</c:formatCode>
                <c:ptCount val="5"/>
                <c:pt idx="0">
                  <c:v>3.6400000000000002E-2</c:v>
                </c:pt>
                <c:pt idx="1">
                  <c:v>0</c:v>
                </c:pt>
                <c:pt idx="2">
                  <c:v>7.2700000000000001E-2</c:v>
                </c:pt>
                <c:pt idx="3">
                  <c:v>3.6400000000000002E-2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ED-469E-9472-92F64688BF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legend>
      <c:legendPos val="b"/>
      <c:overlay val="0"/>
      <c:txPr>
        <a:bodyPr/>
        <a:lstStyle/>
        <a:p>
          <a:pPr>
            <a:defRPr sz="1200" b="0">
              <a:solidFill>
                <a:srgbClr val="7F7F7F"/>
              </a:solidFill>
            </a:defRPr>
          </a:pPr>
          <a:endParaRPr lang="en-US"/>
        </a:p>
      </c:txPr>
    </c:legend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CA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Tout à fait d'accord</c:v>
                </c:pt>
              </c:strCache>
            </c:strRef>
          </c:tx>
          <c:spPr>
            <a:solidFill>
              <a:srgbClr val="00BF6F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Les milieux d'apprentissage pour mon enfant sont bienveillants, inclusifs et sécuritaires.</c:v>
                </c:pt>
                <c:pt idx="1">
                  <c:v>En général, les élèves semblent bien respecter le code de vie de l'école.</c:v>
                </c:pt>
                <c:pt idx="2">
                  <c:v>Je suis bien informé(e) du code de vie de l'école, des attentes et des comportements attendus de mon enfant.</c:v>
                </c:pt>
                <c:pt idx="3">
                  <c:v>Je me sens accueilli(e) de manière inclusive, positive, et respectueuse par le personnel de l'école.</c:v>
                </c:pt>
                <c:pt idx="4">
                  <c:v>À l'école, mon enfant développe les compétences nécessaires pour résoudre des problèmes et des conflits.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0.52729999999999999</c:v>
                </c:pt>
                <c:pt idx="1">
                  <c:v>0.52729999999999999</c:v>
                </c:pt>
                <c:pt idx="2">
                  <c:v>0.65449999999999997</c:v>
                </c:pt>
                <c:pt idx="3">
                  <c:v>0.67269999999999996</c:v>
                </c:pt>
                <c:pt idx="4">
                  <c:v>0.45450000000000002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43-434D-8917-E97B00EB8C9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D'accord</c:v>
                </c:pt>
              </c:strCache>
            </c:strRef>
          </c:tx>
          <c:spPr>
            <a:solidFill>
              <a:srgbClr val="507CB6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Les milieux d'apprentissage pour mon enfant sont bienveillants, inclusifs et sécuritaires.</c:v>
                </c:pt>
                <c:pt idx="1">
                  <c:v>En général, les élèves semblent bien respecter le code de vie de l'école.</c:v>
                </c:pt>
                <c:pt idx="2">
                  <c:v>Je suis bien informé(e) du code de vie de l'école, des attentes et des comportements attendus de mon enfant.</c:v>
                </c:pt>
                <c:pt idx="3">
                  <c:v>Je me sens accueilli(e) de manière inclusive, positive, et respectueuse par le personnel de l'école.</c:v>
                </c:pt>
                <c:pt idx="4">
                  <c:v>À l'école, mon enfant développe les compétences nécessaires pour résoudre des problèmes et des conflits.</c:v>
                </c:pt>
              </c:strCache>
            </c:strRef>
          </c:cat>
          <c:val>
            <c:numRef>
              <c:f>Sheet1!$C$2:$C$6</c:f>
              <c:numCache>
                <c:formatCode>0.00%</c:formatCode>
                <c:ptCount val="5"/>
                <c:pt idx="0">
                  <c:v>0.36359999999999998</c:v>
                </c:pt>
                <c:pt idx="1">
                  <c:v>0.32729999999999998</c:v>
                </c:pt>
                <c:pt idx="2">
                  <c:v>0.21820000000000001</c:v>
                </c:pt>
                <c:pt idx="3">
                  <c:v>0.18179999999999999</c:v>
                </c:pt>
                <c:pt idx="4">
                  <c:v>0.30909999999999999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43-434D-8917-E97B00EB8C9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Plus ou moins d'accord</c:v>
                </c:pt>
              </c:strCache>
            </c:strRef>
          </c:tx>
          <c:spPr>
            <a:solidFill>
              <a:srgbClr val="F9BE0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Les milieux d'apprentissage pour mon enfant sont bienveillants, inclusifs et sécuritaires.</c:v>
                </c:pt>
                <c:pt idx="1">
                  <c:v>En général, les élèves semblent bien respecter le code de vie de l'école.</c:v>
                </c:pt>
                <c:pt idx="2">
                  <c:v>Je suis bien informé(e) du code de vie de l'école, des attentes et des comportements attendus de mon enfant.</c:v>
                </c:pt>
                <c:pt idx="3">
                  <c:v>Je me sens accueilli(e) de manière inclusive, positive, et respectueuse par le personnel de l'école.</c:v>
                </c:pt>
                <c:pt idx="4">
                  <c:v>À l'école, mon enfant développe les compétences nécessaires pour résoudre des problèmes et des conflits.</c:v>
                </c:pt>
              </c:strCache>
            </c:strRef>
          </c:cat>
          <c:val>
            <c:numRef>
              <c:f>Sheet1!$D$2:$D$6</c:f>
              <c:numCache>
                <c:formatCode>0.00%</c:formatCode>
                <c:ptCount val="5"/>
                <c:pt idx="0">
                  <c:v>7.2700000000000001E-2</c:v>
                </c:pt>
                <c:pt idx="1">
                  <c:v>0.1273</c:v>
                </c:pt>
                <c:pt idx="2">
                  <c:v>9.0899999999999995E-2</c:v>
                </c:pt>
                <c:pt idx="3">
                  <c:v>0.1273</c:v>
                </c:pt>
                <c:pt idx="4">
                  <c:v>0.18179999999999999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43-434D-8917-E97B00EB8C9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En désaccord</c:v>
                </c:pt>
              </c:strCache>
            </c:strRef>
          </c:tx>
          <c:spPr>
            <a:solidFill>
              <a:srgbClr val="6BC8CD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Les milieux d'apprentissage pour mon enfant sont bienveillants, inclusifs et sécuritaires.</c:v>
                </c:pt>
                <c:pt idx="1">
                  <c:v>En général, les élèves semblent bien respecter le code de vie de l'école.</c:v>
                </c:pt>
                <c:pt idx="2">
                  <c:v>Je suis bien informé(e) du code de vie de l'école, des attentes et des comportements attendus de mon enfant.</c:v>
                </c:pt>
                <c:pt idx="3">
                  <c:v>Je me sens accueilli(e) de manière inclusive, positive, et respectueuse par le personnel de l'école.</c:v>
                </c:pt>
                <c:pt idx="4">
                  <c:v>À l'école, mon enfant développe les compétences nécessaires pour résoudre des problèmes et des conflits.</c:v>
                </c:pt>
              </c:strCache>
            </c:strRef>
          </c:cat>
          <c:val>
            <c:numRef>
              <c:f>Sheet1!$E$2:$E$6</c:f>
              <c:numCache>
                <c:formatCode>0.00%</c:formatCode>
                <c:ptCount val="5"/>
                <c:pt idx="0">
                  <c:v>3.6400000000000002E-2</c:v>
                </c:pt>
                <c:pt idx="1">
                  <c:v>1.8200000000000001E-2</c:v>
                </c:pt>
                <c:pt idx="2">
                  <c:v>3.6400000000000002E-2</c:v>
                </c:pt>
                <c:pt idx="3">
                  <c:v>1.8200000000000001E-2</c:v>
                </c:pt>
                <c:pt idx="4">
                  <c:v>5.45E-2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443-434D-8917-E97B00EB8C9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Sans opinion ou N/A</c:v>
                </c:pt>
              </c:strCache>
            </c:strRef>
          </c:tx>
          <c:spPr>
            <a:solidFill>
              <a:srgbClr val="FF8B4F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Les milieux d'apprentissage pour mon enfant sont bienveillants, inclusifs et sécuritaires.</c:v>
                </c:pt>
                <c:pt idx="1">
                  <c:v>En général, les élèves semblent bien respecter le code de vie de l'école.</c:v>
                </c:pt>
                <c:pt idx="2">
                  <c:v>Je suis bien informé(e) du code de vie de l'école, des attentes et des comportements attendus de mon enfant.</c:v>
                </c:pt>
                <c:pt idx="3">
                  <c:v>Je me sens accueilli(e) de manière inclusive, positive, et respectueuse par le personnel de l'école.</c:v>
                </c:pt>
                <c:pt idx="4">
                  <c:v>À l'école, mon enfant développe les compétences nécessaires pour résoudre des problèmes et des conflits.</c:v>
                </c:pt>
              </c:strCache>
            </c:strRef>
          </c:cat>
          <c:val>
            <c:numRef>
              <c:f>Sheet1!$F$2:$F$6</c:f>
              <c:numCache>
                <c:formatCode>0.00%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443-434D-8917-E97B00EB8C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8027336"/>
        <c:axId val="2113994440"/>
      </c:barChart>
      <c:catAx>
        <c:axId val="20680273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113994440"/>
        <c:crosses val="autoZero"/>
        <c:auto val="1"/>
        <c:lblAlgn val="ctr"/>
        <c:lblOffset val="100"/>
        <c:noMultiLvlLbl val="0"/>
      </c:catAx>
      <c:valAx>
        <c:axId val="211399444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spPr>
          <a:ln>
            <a:solidFill>
              <a:srgbClr val="7F7F7F"/>
            </a:solidFill>
          </a:ln>
        </c:spPr>
        <c:txPr>
          <a:bodyPr/>
          <a:lstStyle/>
          <a:p>
            <a:pPr>
              <a:defRPr sz="1000" b="0">
                <a:solidFill>
                  <a:srgbClr val="7F7F7F"/>
                </a:solidFill>
              </a:defRPr>
            </a:pPr>
            <a:endParaRPr lang="en-US"/>
          </a:p>
        </c:txPr>
        <c:crossAx val="2068027336"/>
        <c:crosses val="max"/>
        <c:crossBetween val="between"/>
      </c:valAx>
    </c:plotArea>
    <c:legend>
      <c:legendPos val="b"/>
      <c:overlay val="0"/>
      <c:txPr>
        <a:bodyPr/>
        <a:lstStyle/>
        <a:p>
          <a:pPr>
            <a:defRPr sz="1200" b="0">
              <a:solidFill>
                <a:srgbClr val="7F7F7F"/>
              </a:solidFill>
            </a:defRPr>
          </a:pPr>
          <a:endParaRPr lang="en-US"/>
        </a:p>
      </c:txPr>
    </c:legend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136" y="80645"/>
            <a:ext cx="8229600" cy="54871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Master title style (only changes made to the parent slide will be reflected in the app)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252A03B-2D42-4DAE-8460-CF96145A8DF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15136" y="1005080"/>
            <a:ext cx="8229600" cy="3569013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Master text style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B14CF1-AB9B-4870-9E5C-AD8F31C7FF6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3322" y="627419"/>
            <a:ext cx="8229600" cy="23971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Master text style</a:t>
            </a:r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E39551A5-770E-3978-ED85-9963EA081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57400" y="4811867"/>
            <a:ext cx="633937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598A6424-24D4-9A7A-503B-1810D9718646}"/>
              </a:ext>
            </a:extLst>
          </p:cNvPr>
          <p:cNvSpPr txBox="1">
            <a:spLocks/>
          </p:cNvSpPr>
          <p:nvPr userDrawn="1"/>
        </p:nvSpPr>
        <p:spPr>
          <a:xfrm>
            <a:off x="44110" y="4880795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8D6880F-98FC-C70E-7434-35DAC835CC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10" y="4835992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44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56494" y="2494609"/>
            <a:ext cx="7787252" cy="1234730"/>
          </a:xfrm>
        </p:spPr>
        <p:txBody>
          <a:bodyPr anchor="b">
            <a:norm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 style (only changes made to the parent slide will be reflected in the app)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66162" y="3729038"/>
            <a:ext cx="2938463" cy="385762"/>
          </a:xfrm>
        </p:spPr>
        <p:txBody>
          <a:bodyPr>
            <a:normAutofit/>
          </a:bodyPr>
          <a:lstStyle>
            <a:lvl1pPr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 slide subtitle style</a:t>
            </a:r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397FB30-D0E6-47F8-D354-616B0E20A00C}"/>
              </a:ext>
            </a:extLst>
          </p:cNvPr>
          <p:cNvSpPr txBox="1">
            <a:spLocks/>
          </p:cNvSpPr>
          <p:nvPr userDrawn="1"/>
        </p:nvSpPr>
        <p:spPr>
          <a:xfrm>
            <a:off x="3389891" y="4862023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FFFFFF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64C1F35-7934-3723-FBBD-74C99BCA9C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014" y="4791407"/>
            <a:ext cx="1381743" cy="33654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ponse Summa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93F9-7B30-274B-BFFF-492683631E49}" type="slidenum">
              <a:rPr lang="en-US" smtClean="0"/>
              <a:t>‹n°›</a:t>
            </a:fld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211403" y="3639393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Master text style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 hasCustomPrompt="1"/>
          </p:nvPr>
        </p:nvSpPr>
        <p:spPr>
          <a:xfrm>
            <a:off x="204788" y="2334751"/>
            <a:ext cx="8229600" cy="857250"/>
          </a:xfrm>
        </p:spPr>
        <p:txBody>
          <a:bodyPr/>
          <a:lstStyle/>
          <a:p>
            <a:r>
              <a:rPr lang="en-US" dirty="0"/>
              <a:t>Master title style (only changes made to the parent slide will be reflected in the app)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204788" y="3158633"/>
            <a:ext cx="3859212" cy="280987"/>
          </a:xfrm>
        </p:spPr>
        <p:txBody>
          <a:bodyPr/>
          <a:lstStyle>
            <a:lvl2pPr marL="4763" indent="0"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</a:lstStyle>
          <a:p>
            <a:pPr lvl="1"/>
            <a:r>
              <a:rPr lang="en-US" dirty="0"/>
              <a:t>Total Responses style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211403" y="4047840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Master text style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CDF05C82-1244-9CA3-984A-2EEF32F796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57400" y="4811867"/>
            <a:ext cx="63060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95CE0200-F192-0824-3C26-E467CCA0AF48}"/>
              </a:ext>
            </a:extLst>
          </p:cNvPr>
          <p:cNvSpPr txBox="1">
            <a:spLocks/>
          </p:cNvSpPr>
          <p:nvPr userDrawn="1"/>
        </p:nvSpPr>
        <p:spPr>
          <a:xfrm>
            <a:off x="44110" y="4880795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EAE7EF1-F906-EB3F-7B2E-99EE2BAA37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10" y="4835992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83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136" y="80645"/>
            <a:ext cx="8229600" cy="581143"/>
          </a:xfrm>
        </p:spPr>
        <p:txBody>
          <a:bodyPr/>
          <a:lstStyle/>
          <a:p>
            <a:r>
              <a:rPr lang="en-US" dirty="0"/>
              <a:t>Master title style (only changes made to the parent slide will be reflected in the app)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2570" y="666350"/>
            <a:ext cx="5332506" cy="249144"/>
          </a:xfrm>
        </p:spPr>
        <p:txBody>
          <a:bodyPr/>
          <a:lstStyle/>
          <a:p>
            <a:pPr lvl="0"/>
            <a:r>
              <a:rPr lang="en-US" dirty="0"/>
              <a:t>Master text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t>‹n°›</a:t>
            </a:fld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9FE2B938-E785-E802-7A9A-5AD4FEF60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93976" y="4811867"/>
            <a:ext cx="630279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ubtitle 1">
            <a:extLst>
              <a:ext uri="{FF2B5EF4-FFF2-40B4-BE49-F238E27FC236}">
                <a16:creationId xmlns:a16="http://schemas.microsoft.com/office/drawing/2014/main" id="{13756DC3-62A3-EAD0-0902-502D886CC750}"/>
              </a:ext>
            </a:extLst>
          </p:cNvPr>
          <p:cNvSpPr txBox="1">
            <a:spLocks/>
          </p:cNvSpPr>
          <p:nvPr userDrawn="1"/>
        </p:nvSpPr>
        <p:spPr>
          <a:xfrm>
            <a:off x="44110" y="4880795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1750C52-00F9-42B7-9AC0-F5417C88D4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10" y="4835992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240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136" y="270516"/>
            <a:ext cx="8229600" cy="3912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570" y="666350"/>
            <a:ext cx="5332506" cy="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67076" y="4815076"/>
            <a:ext cx="62603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defRPr>
            </a:lvl1pPr>
          </a:lstStyle>
          <a:p>
            <a:fld id="{A88B48FB-E956-2048-9E74-C69E7CAA26CC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7FE218-D8C1-4598-C115-912209DA1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58920" y="4811866"/>
            <a:ext cx="6380992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87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4" r:id="rId2"/>
    <p:sldLayoutId id="2147483671" r:id="rId3"/>
    <p:sldLayoutId id="2147483675" r:id="rId4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18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kern="120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Sondage de satisfaction 2024-2025 - Parents de l'élémentaire Écoles PUBLIQUES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École du Nouveau-Monde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Q5: Veuillez compléter le tableau suivant :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55   Question(s) ignorée(s) : 1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1698012"/>
              </p:ext>
            </p:extLst>
          </p:nvPr>
        </p:nvGraphicFramePr>
        <p:xfrm>
          <a:off x="161968" y="1114374"/>
          <a:ext cx="8820063" cy="2914752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405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5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6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43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09152"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TOUT À FAIT D'ACCORD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D'ACCORD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PLUS OU MOINS D'ACCORD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EN DÉSACCORD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SANS OPINION OU N/A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2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Je suis satisfait(e) de la qualité générale de l'enseignement que mon enfant reçoit (français, anglais, et mathématiques).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52.73%
29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36.36%
20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5.45%
3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5.45%
3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
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55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4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Je suis satisfait(e) des services offerts par l'école et le conseil scolaire pour répondre aux besoins de bien-être de mon enfant : santé physique et santé mentale.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49.09%
27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36.36%
20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7.27%
4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7.27%
4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
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55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296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Je suis satisfait(e) des services offerts par l'école et le conseil scolaire (ergothérapie, psychologie, orthophonie, travail social, etc.) pour répondre aux besoins en adaptation scolaire des élèves.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29.09%
16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21.82%
12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14.55%
8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9.09%
5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25.45%
14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55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072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Je suis satisfait(e) des activités organisées à l'école afin de sensibiliser, d'accompagner et d'éduquer la communauté en lien avec l'éducation pour la réconciliation (Premières Nations, Métis et Inuits).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54.55%
30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30.91%
17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9.09%
5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1.82%
1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3.64%
2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55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Q6: Veuillez compléter le tableau suivant :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55   Question(s) ignorée(s) : 1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Q6: Veuillez compléter le tableau suivant :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55   Question(s) ignorée(s) : 1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2833796"/>
              </p:ext>
            </p:extLst>
          </p:nvPr>
        </p:nvGraphicFramePr>
        <p:xfrm>
          <a:off x="148060" y="1470030"/>
          <a:ext cx="8847880" cy="220344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782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9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28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24800"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TOUT À FAIT D'ACCORD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D'ACCORD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PLUS OU MOINS D'ACCORD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EN DÉSACCORD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SANS OPINION OU N/A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4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Je suis satisfait(e) de la variété d'activités culturelles francophones offertes par l'école.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58.18%
32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30.91%
17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9.09%
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1.82%
1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
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À l'école, mon enfant développe son sentiment d'appartenance à la francophonie.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52.73%
29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36.36%
20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5.45%
3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5.45%
3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
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576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À l'école de mon enfant, on offre des possibilités d'exercer son leadership en participant ou en organisant des activités pour la communauté scolaire.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43.64%
24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30.91%
17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16.36%
9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3.64%
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5.45%
3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Pour le moment, j'ai l'intention que mon enfant poursuive ses études au secondaire dans une école du FrancoSud.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45.45%
25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16.36%
9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18.18%
10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14.55%
8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5.45%
3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Q7: Veuillez compléter le tableau suivant :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55   Question(s) ignorée(s) : 1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Q7: Veuillez compléter le tableau suivant :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55   Question(s) ignorée(s) : 1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2826476"/>
              </p:ext>
            </p:extLst>
          </p:nvPr>
        </p:nvGraphicFramePr>
        <p:xfrm>
          <a:off x="155262" y="1006374"/>
          <a:ext cx="8833475" cy="3130752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014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55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1264"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TOUT À FAIT D'ACCORD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D'ACCORD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PLUS OU MOINS D'ACCORD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EN DÉSACCORD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SANS OPINION OU N/A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8512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Je suis satisfait(e) des opportunités offertes pour participer à la prise des décisions concernant l'éducation de mon enfant.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47.27%
26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32.73%
18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10.91%
6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5.45%
3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3.64%
2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55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Je suis bien informé(e) des activités scolaires et communautaires auxquelles mon enfant peut participer (sorties sportives et culturelles, spectacles, journées thématiques, concours, etc.).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65.45%
36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21.82%
12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5.45%
3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7.27%
4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
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55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8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L'école aide mon enfant à faire preuve des caractéristiques d'un citoyen engagé en créant des opportunités de bénévolat, d'initiatives humanitaires ou entrepreneuriales.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50.91%
28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20.00%
11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16.36%
9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5.45%
3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7.27%
4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55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Je suis satisfait(e) des informations contenues dans le site web de l'école.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41.82%
23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29.09%
16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25.45%
14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
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3.64%
2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55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320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Je suis satisfait(e) de la communication de la part des enseignants.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52.73%
29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25.45%
14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16.36%
9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5.45%
3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
0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55</a:t>
                      </a:r>
                    </a:p>
                  </a:txBody>
                  <a:tcPr anchor="ctr"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Q8: Veuillez compléter le tableau suivant :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55   Question(s) ignorée(s) : 1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Q8: Veuillez compléter le tableau suivant :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55   Question(s) ignorée(s) : 1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1943260"/>
              </p:ext>
            </p:extLst>
          </p:nvPr>
        </p:nvGraphicFramePr>
        <p:xfrm>
          <a:off x="123322" y="1338952"/>
          <a:ext cx="8897357" cy="246559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75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59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08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33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00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59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57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4370"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TOUT À FAIT D'ACCORD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D'ACCORD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PLUS OU MOINS D'ACCORD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EN DÉSACCORD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SANS OPINION OU N/A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877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Les milieux d'apprentissage pour mon enfant sont bienveillants, inclusifs et sécuritaires.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52.73%
29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36.36%
20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7.27%
4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3.64%
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
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010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En général, les élèves semblent bien respecter le code de vie de l'école.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52.73%
29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32.73%
18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12.73%
7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1.82%
1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
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1516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Je suis bien informé(e) du code de vie de l'école, des attentes et des comportements attendus de mon enfant.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65.45%
36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21.82%
12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9.09%
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3.64%
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
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3483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Je me sens accueilli(e) de manière inclusive, positive, et respectueuse par le personnel de l'école.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67.27%
37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18.18%
10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12.73%
7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1.82%
1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
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141"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À l'école, mon enfant développe les compétences nécessaires pour résoudre des problèmes et des conflits.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45.45%
25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30.91%
17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18.18%
10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5.45%
3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0.00%
0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Q1: Quelle est l'école actuelle de votre/ vos enfant(s) 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56   Question(s) ignorée(s) : 0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8209337"/>
              </p:ext>
            </p:extLst>
          </p:nvPr>
        </p:nvGraphicFramePr>
        <p:xfrm>
          <a:off x="1072000" y="2082951"/>
          <a:ext cx="6999999" cy="97759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33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Nouveau-Monde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100.00%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56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56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Q2: Quel est le niveau scolaire de votre/ vos enfant(s) 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56   Question(s) ignorée(s) : 0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Q2: Quel est le niveau scolaire de votre/ vos enfant(s) 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56   Question(s) ignorée(s) : 0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/>
        </p:nvGraphicFramePr>
        <p:xfrm>
          <a:off x="961534" y="1390848"/>
          <a:ext cx="6999999" cy="134559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33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M à 3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75.00%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 à 6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57.14%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74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Q3: Quelle langue est utilisée le plus fréquemment à la maison avec votre/ vos enfant(s) 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56   Question(s) ignorée(s) : 0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Q3: Quelle langue est utilisée le plus fréquemment à la maison avec votre/ vos enfant(s) 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56   Question(s) ignorée(s) : 0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/>
        </p:nvGraphicFramePr>
        <p:xfrm>
          <a:off x="961534" y="1390848"/>
          <a:ext cx="6999999" cy="225999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33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Majoritairement le français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23.21%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Majoritairement l'anglais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30.36%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50% le français et 50% une autre langue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37.50%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21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Majoritairement une ou d'autres langues que le français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8.93%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56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Q4: Comment décrivez-vous votre famille 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56   Question(s) ignorée(s) : 0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Q4: Comment décrivez-vous votre famille ?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56   Question(s) ignorée(s) : 0</a:t>
            </a:r>
            <a:endParaRPr dirty="0"/>
          </a:p>
        </p:txBody>
      </p:sp>
      <p:graphicFrame>
        <p:nvGraphicFramePr>
          <p:cNvPr id="4" name="Table Placeholder"/>
          <p:cNvGraphicFramePr>
            <a:graphicFrameLocks/>
          </p:cNvGraphicFramePr>
          <p:nvPr/>
        </p:nvGraphicFramePr>
        <p:xfrm>
          <a:off x="961534" y="1390848"/>
          <a:ext cx="6999999" cy="244287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33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3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ANSWER CHOICES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Famille francophone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28.57%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0" cmpd="sng">
                      <a:noFill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Famille exogame (1 parent francophone et 1 parent non francophone)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41.07%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23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Famille dont le français est une langue seconde pour les 2 parents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26.79%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Famille anglophone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3.57%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182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56</a:t>
                      </a:r>
                    </a:p>
                  </a:txBody>
                  <a:tcPr>
                    <a:lnL w="0" cmpd="sng">
                      <a:noFill/>
                    </a:lnL>
                    <a:lnR w="0" cmpd="sng">
                      <a:noFill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0" cmpd="sng">
                      <a:noFill/>
                      <a:prstDash val="solid"/>
                    </a:lnTlToBr>
                    <a:lnBlToTr w="0" cmpd="sng">
                      <a:noFill/>
                      <a:prstDash val="solid"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Q5: Veuillez compléter le tableau suivant :</a:t>
            </a:r>
            <a:endParaRPr dirty="0"/>
          </a:p>
        </p:txBody>
      </p:sp>
      <p:sp>
        <p:nvSpPr>
          <p:cNvPr id="3" name="Title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Réponses obtenues : 55   Question(s) ignorée(s) : 1</a:t>
            </a:r>
            <a:endParaRPr dirty="0"/>
          </a:p>
        </p:txBody>
      </p:sp>
      <p:graphicFrame>
        <p:nvGraphicFramePr>
          <p:cNvPr id="4" name="Chart Placeholder"/>
          <p:cNvGraphicFramePr>
            <a:graphicFrameLocks noGrp="1"/>
          </p:cNvGraphicFramePr>
          <p:nvPr/>
        </p:nvGraphicFramePr>
        <p:xfrm>
          <a:off x="1097280" y="1049658"/>
          <a:ext cx="6998677" cy="356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ata slides">
  <a:themeElements>
    <a:clrScheme name="Custom 93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00BF6F"/>
      </a:accent1>
      <a:accent2>
        <a:srgbClr val="507CB6"/>
      </a:accent2>
      <a:accent3>
        <a:srgbClr val="F9BE00"/>
      </a:accent3>
      <a:accent4>
        <a:srgbClr val="6BC8CD"/>
      </a:accent4>
      <a:accent5>
        <a:srgbClr val="EA854B"/>
      </a:accent5>
      <a:accent6>
        <a:srgbClr val="7D5E8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1351</Words>
  <Application>Microsoft Macintosh PowerPoint</Application>
  <PresentationFormat>Affichage à l'écran (16:9)</PresentationFormat>
  <Paragraphs>231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9" baseType="lpstr">
      <vt:lpstr>Arial</vt:lpstr>
      <vt:lpstr>Helvetica Neue</vt:lpstr>
      <vt:lpstr>Data slides</vt:lpstr>
      <vt:lpstr>Présentation PowerPoint</vt:lpstr>
      <vt:lpstr>Q1: Quelle est l'école actuelle de votre/ vos enfant(s) ?</vt:lpstr>
      <vt:lpstr>Q2: Quel est le niveau scolaire de votre/ vos enfant(s) ?</vt:lpstr>
      <vt:lpstr>Q2: Quel est le niveau scolaire de votre/ vos enfant(s) ?</vt:lpstr>
      <vt:lpstr>Q3: Quelle langue est utilisée le plus fréquemment à la maison avec votre/ vos enfant(s) ?</vt:lpstr>
      <vt:lpstr>Q3: Quelle langue est utilisée le plus fréquemment à la maison avec votre/ vos enfant(s) ?</vt:lpstr>
      <vt:lpstr>Q4: Comment décrivez-vous votre famille ?</vt:lpstr>
      <vt:lpstr>Q4: Comment décrivez-vous votre famille ?</vt:lpstr>
      <vt:lpstr>Q5: Veuillez compléter le tableau suivant :</vt:lpstr>
      <vt:lpstr>Q5: Veuillez compléter le tableau suivant :</vt:lpstr>
      <vt:lpstr>Q6: Veuillez compléter le tableau suivant :</vt:lpstr>
      <vt:lpstr>Q6: Veuillez compléter le tableau suivant :</vt:lpstr>
      <vt:lpstr>Q7: Veuillez compléter le tableau suivant :</vt:lpstr>
      <vt:lpstr>Q7: Veuillez compléter le tableau suivant :</vt:lpstr>
      <vt:lpstr>Q8: Veuillez compléter le tableau suivant :</vt:lpstr>
      <vt:lpstr>Q8: Veuillez compléter le tableau suivant 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Albert Dje</cp:lastModifiedBy>
  <cp:revision>1</cp:revision>
  <dcterms:modified xsi:type="dcterms:W3CDTF">2026-02-23T17:50:14Z</dcterms:modified>
</cp:coreProperties>
</file>